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charset="1" panose="020B0503030501040103"/>
      <p:regular r:id="rId28"/>
    </p:embeddedFont>
    <p:embeddedFont>
      <p:font typeface="Neo Tech Bold" charset="1" panose="020B0804030504040204"/>
      <p:regular r:id="rId29"/>
    </p:embeddedFont>
    <p:embeddedFont>
      <p:font typeface="Canva Sans Bold" charset="1" panose="020B0803030501040103"/>
      <p:regular r:id="rId30"/>
    </p:embeddedFont>
    <p:embeddedFont>
      <p:font typeface="Open Sans Bold" charset="1" panose="020B0806030504020204"/>
      <p:regular r:id="rId31"/>
    </p:embeddedFont>
    <p:embeddedFont>
      <p:font typeface="Neo Tech" charset="1" panose="020B050403050404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8.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54.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3.png" Type="http://schemas.openxmlformats.org/officeDocument/2006/relationships/image"/><Relationship Id="rId12" Target="../media/image56.png" Type="http://schemas.openxmlformats.org/officeDocument/2006/relationships/image"/><Relationship Id="rId13" Target="https://concepto.de/magnetismo/" TargetMode="External" Type="http://schemas.openxmlformats.org/officeDocument/2006/relationships/hyperlink"/><Relationship Id="rId14" Target="https://concepto.de/campo-magnetico/" TargetMode="External" Type="http://schemas.openxmlformats.org/officeDocument/2006/relationships/hyperlink"/><Relationship Id="rId15" Target="https://www.electricity-magnetism.org/es/frenado-magnetico-explicacion-y-uso/" TargetMode="External" Type="http://schemas.openxmlformats.org/officeDocument/2006/relationships/hyperlink"/><Relationship Id="rId16" Target="https://www.lifeder.com/ley-biot-savart/" TargetMode="External" Type="http://schemas.openxmlformats.org/officeDocument/2006/relationships/hyperlink"/><Relationship Id="rId17" Target="https://www.electricity-magnetism.org/es/como-funciona-una-corriente-de-foucault/" TargetMode="External" Type="http://schemas.openxmlformats.org/officeDocument/2006/relationships/hyperlink"/><Relationship Id="rId2" Target="../media/image55.pn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png" Type="http://schemas.openxmlformats.org/officeDocument/2006/relationships/image"/><Relationship Id="rId8" Target="../media/image22.pn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8.png" Type="http://schemas.openxmlformats.org/officeDocument/2006/relationships/image"/><Relationship Id="rId13" Target="../media/image12.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8.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26.pn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22.png" Type="http://schemas.openxmlformats.org/officeDocument/2006/relationships/image"/><Relationship Id="rId6" Target="../media/image7.png" Type="http://schemas.openxmlformats.org/officeDocument/2006/relationships/image"/><Relationship Id="rId7" Target="../media/image23.png" Type="http://schemas.openxmlformats.org/officeDocument/2006/relationships/image"/><Relationship Id="rId8" Target="../media/image32.png" Type="http://schemas.openxmlformats.org/officeDocument/2006/relationships/image"/><Relationship Id="rId9" Target="https://es.khanacademy.org/science/physics/magnetic-forces-and-magnetic-fields/magnets-magnetic/a/what-is-magnetic-forc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4128278" y="2466518"/>
            <a:ext cx="10754123" cy="1178119"/>
          </a:xfrm>
          <a:prstGeom prst="rect">
            <a:avLst/>
          </a:prstGeom>
        </p:spPr>
        <p:txBody>
          <a:bodyPr anchor="t" rtlCol="false" tIns="0" lIns="0" bIns="0" rIns="0">
            <a:spAutoFit/>
          </a:bodyPr>
          <a:lstStyle/>
          <a:p>
            <a:pPr algn="ctr">
              <a:lnSpc>
                <a:spcPts val="9614"/>
              </a:lnSpc>
              <a:spcBef>
                <a:spcPct val="0"/>
              </a:spcBef>
            </a:pPr>
            <a:r>
              <a:rPr lang="en-US" sz="6867">
                <a:solidFill>
                  <a:srgbClr val="0A032B"/>
                </a:solidFill>
                <a:latin typeface="Canva Sans"/>
                <a:ea typeface="Canva Sans"/>
                <a:cs typeface="Canva Sans"/>
                <a:sym typeface="Canva Sans"/>
              </a:rPr>
              <a:t>Reto</a:t>
            </a:r>
          </a:p>
        </p:txBody>
      </p:sp>
      <p:sp>
        <p:nvSpPr>
          <p:cNvPr name="TextBox 19" id="19"/>
          <p:cNvSpPr txBox="true"/>
          <p:nvPr/>
        </p:nvSpPr>
        <p:spPr>
          <a:xfrm rot="0">
            <a:off x="2554921" y="3244461"/>
            <a:ext cx="13900837" cy="3791373"/>
          </a:xfrm>
          <a:prstGeom prst="rect">
            <a:avLst/>
          </a:prstGeom>
        </p:spPr>
        <p:txBody>
          <a:bodyPr anchor="t" rtlCol="false" tIns="0" lIns="0" bIns="0" rIns="0">
            <a:spAutoFit/>
          </a:bodyPr>
          <a:lstStyle/>
          <a:p>
            <a:pPr algn="ctr">
              <a:lnSpc>
                <a:spcPts val="14256"/>
              </a:lnSpc>
              <a:spcBef>
                <a:spcPct val="0"/>
              </a:spcBef>
            </a:pPr>
            <a:r>
              <a:rPr lang="en-US" b="true" sz="10183">
                <a:solidFill>
                  <a:srgbClr val="0A032B"/>
                </a:solidFill>
                <a:latin typeface="Neo Tech Bold"/>
                <a:ea typeface="Neo Tech Bold"/>
                <a:cs typeface="Neo Tech Bold"/>
                <a:sym typeface="Neo Tech Bold"/>
              </a:rPr>
              <a:t>FRENOS ELECTROMAGENTICOS</a:t>
            </a:r>
          </a:p>
        </p:txBody>
      </p:sp>
      <p:sp>
        <p:nvSpPr>
          <p:cNvPr name="TextBox 20" id="20"/>
          <p:cNvSpPr txBox="true"/>
          <p:nvPr/>
        </p:nvSpPr>
        <p:spPr>
          <a:xfrm rot="0">
            <a:off x="5674492" y="6998099"/>
            <a:ext cx="7661694" cy="791968"/>
          </a:xfrm>
          <a:prstGeom prst="rect">
            <a:avLst/>
          </a:prstGeom>
        </p:spPr>
        <p:txBody>
          <a:bodyPr anchor="t" rtlCol="false" tIns="0" lIns="0" bIns="0" rIns="0">
            <a:spAutoFit/>
          </a:bodyPr>
          <a:lstStyle/>
          <a:p>
            <a:pPr algn="ctr">
              <a:lnSpc>
                <a:spcPts val="3211"/>
              </a:lnSpc>
            </a:pPr>
            <a:r>
              <a:rPr lang="en-US" sz="2310" spc="127">
                <a:solidFill>
                  <a:srgbClr val="0A032B"/>
                </a:solidFill>
                <a:latin typeface="Canva Sans"/>
                <a:ea typeface="Canva Sans"/>
                <a:cs typeface="Canva Sans"/>
                <a:sym typeface="Canva Sans"/>
              </a:rPr>
              <a:t>Estudio sobre las Aplicaciones de la Electricidad en la Tecnología</a:t>
            </a:r>
          </a:p>
        </p:txBody>
      </p:sp>
      <p:sp>
        <p:nvSpPr>
          <p:cNvPr name="TextBox 21" id="21"/>
          <p:cNvSpPr txBox="true"/>
          <p:nvPr/>
        </p:nvSpPr>
        <p:spPr>
          <a:xfrm rot="0">
            <a:off x="7116406" y="7901248"/>
            <a:ext cx="4777867" cy="487047"/>
          </a:xfrm>
          <a:prstGeom prst="rect">
            <a:avLst/>
          </a:prstGeom>
        </p:spPr>
        <p:txBody>
          <a:bodyPr anchor="t" rtlCol="false" tIns="0" lIns="0" bIns="0" rIns="0">
            <a:spAutoFit/>
          </a:bodyPr>
          <a:lstStyle/>
          <a:p>
            <a:pPr algn="ctr">
              <a:lnSpc>
                <a:spcPts val="2006"/>
              </a:lnSpc>
            </a:pPr>
            <a:r>
              <a:rPr lang="en-US" sz="1432" b="true">
                <a:solidFill>
                  <a:srgbClr val="FFFFFF"/>
                </a:solidFill>
                <a:latin typeface="Canva Sans Bold"/>
                <a:ea typeface="Canva Sans Bold"/>
                <a:cs typeface="Canva Sans Bold"/>
                <a:sym typeface="Canva Sans Bold"/>
              </a:rPr>
              <a:t>Gpo. 306</a:t>
            </a:r>
          </a:p>
          <a:p>
            <a:pPr algn="ctr">
              <a:lnSpc>
                <a:spcPts val="200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9538022" y="4759770"/>
            <a:ext cx="7732827" cy="2990999"/>
          </a:xfrm>
          <a:custGeom>
            <a:avLst/>
            <a:gdLst/>
            <a:ahLst/>
            <a:cxnLst/>
            <a:rect r="r" b="b" t="t" l="l"/>
            <a:pathLst>
              <a:path h="2990999" w="7732827">
                <a:moveTo>
                  <a:pt x="0" y="0"/>
                </a:moveTo>
                <a:lnTo>
                  <a:pt x="7732827" y="0"/>
                </a:lnTo>
                <a:lnTo>
                  <a:pt x="7732827" y="2991000"/>
                </a:lnTo>
                <a:lnTo>
                  <a:pt x="0" y="2991000"/>
                </a:lnTo>
                <a:lnTo>
                  <a:pt x="0" y="0"/>
                </a:lnTo>
                <a:close/>
              </a:path>
            </a:pathLst>
          </a:custGeom>
          <a:blipFill>
            <a:blip r:embed="rId8"/>
            <a:stretch>
              <a:fillRect l="0" t="0" r="0" b="0"/>
            </a:stretch>
          </a:blipFill>
        </p:spPr>
      </p:sp>
      <p:sp>
        <p:nvSpPr>
          <p:cNvPr name="Freeform 9" id="9"/>
          <p:cNvSpPr/>
          <p:nvPr/>
        </p:nvSpPr>
        <p:spPr>
          <a:xfrm flipH="false" flipV="false" rot="0">
            <a:off x="14390410" y="5588898"/>
            <a:ext cx="1200620" cy="722555"/>
          </a:xfrm>
          <a:custGeom>
            <a:avLst/>
            <a:gdLst/>
            <a:ahLst/>
            <a:cxnLst/>
            <a:rect r="r" b="b" t="t" l="l"/>
            <a:pathLst>
              <a:path h="722555" w="1200620">
                <a:moveTo>
                  <a:pt x="0" y="0"/>
                </a:moveTo>
                <a:lnTo>
                  <a:pt x="1200619" y="0"/>
                </a:lnTo>
                <a:lnTo>
                  <a:pt x="1200619" y="722555"/>
                </a:lnTo>
                <a:lnTo>
                  <a:pt x="0" y="722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58605" y="5800538"/>
            <a:ext cx="7737131" cy="1858662"/>
          </a:xfrm>
          <a:prstGeom prst="rect">
            <a:avLst/>
          </a:prstGeom>
        </p:spPr>
        <p:txBody>
          <a:bodyPr anchor="t" rtlCol="false" tIns="0" lIns="0" bIns="0" rIns="0">
            <a:spAutoFit/>
          </a:bodyPr>
          <a:lstStyle/>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Un ciclo que corra sobre cada p</a:t>
            </a:r>
            <a:r>
              <a:rPr lang="en-US" sz="2806" u="none">
                <a:solidFill>
                  <a:srgbClr val="0A032B"/>
                </a:solidFill>
                <a:latin typeface="Canva Sans"/>
                <a:ea typeface="Canva Sans"/>
                <a:cs typeface="Canva Sans"/>
                <a:sym typeface="Canva Sans"/>
              </a:rPr>
              <a:t>unt</a:t>
            </a:r>
            <a:r>
              <a:rPr lang="en-US" sz="2806">
                <a:solidFill>
                  <a:srgbClr val="0A032B"/>
                </a:solidFill>
                <a:latin typeface="Canva Sans"/>
                <a:ea typeface="Canva Sans"/>
                <a:cs typeface="Canva Sans"/>
                <a:sym typeface="Canva Sans"/>
              </a:rPr>
              <a:t>o del grid en cada dirección (x,y,z)</a:t>
            </a:r>
          </a:p>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Un cuarto ciclo que corra sobre los puntos de la espira.</a:t>
            </a:r>
          </a:p>
        </p:txBody>
      </p:sp>
      <p:sp>
        <p:nvSpPr>
          <p:cNvPr name="TextBox 11" id="11"/>
          <p:cNvSpPr txBox="true"/>
          <p:nvPr/>
        </p:nvSpPr>
        <p:spPr>
          <a:xfrm rot="0">
            <a:off x="167782" y="3883018"/>
            <a:ext cx="8027736" cy="1705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Mediante el uso de ciclos for crearemos el campo magnético en la simulación</a:t>
            </a:r>
          </a:p>
        </p:txBody>
      </p:sp>
      <p:sp>
        <p:nvSpPr>
          <p:cNvPr name="TextBox 12" id="12"/>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Campo magnético: MATLAB</a:t>
            </a:r>
          </a:p>
        </p:txBody>
      </p:sp>
      <p:sp>
        <p:nvSpPr>
          <p:cNvPr name="TextBox 13" id="13"/>
          <p:cNvSpPr txBox="true"/>
          <p:nvPr/>
        </p:nvSpPr>
        <p:spPr>
          <a:xfrm rot="0">
            <a:off x="5929570" y="1019806"/>
            <a:ext cx="206811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ns Bold"/>
                <a:ea typeface="Open Sans Bold"/>
                <a:cs typeface="Open Sans Bold"/>
                <a:sym typeface="Open Sans Bold"/>
              </a:rPr>
              <a:t>EVE</a:t>
            </a:r>
          </a:p>
        </p:txBody>
      </p:sp>
      <p:sp>
        <p:nvSpPr>
          <p:cNvPr name="TextBox 14" id="14"/>
          <p:cNvSpPr txBox="true"/>
          <p:nvPr/>
        </p:nvSpPr>
        <p:spPr>
          <a:xfrm rot="0">
            <a:off x="458386" y="8333088"/>
            <a:ext cx="7737131" cy="925212"/>
          </a:xfrm>
          <a:prstGeom prst="rect">
            <a:avLst/>
          </a:prstGeom>
        </p:spPr>
        <p:txBody>
          <a:bodyPr anchor="t" rtlCol="false" tIns="0" lIns="0" bIns="0" rIns="0">
            <a:spAutoFit/>
          </a:bodyPr>
          <a:lstStyle/>
          <a:p>
            <a:pPr algn="ctr">
              <a:lnSpc>
                <a:spcPts val="3732"/>
              </a:lnSpc>
            </a:pPr>
            <a:r>
              <a:rPr lang="en-US" b="true" sz="2806">
                <a:solidFill>
                  <a:srgbClr val="0A032B"/>
                </a:solidFill>
                <a:latin typeface="Canva Sans Bold"/>
                <a:ea typeface="Canva Sans Bold"/>
                <a:cs typeface="Canva Sans Bold"/>
                <a:sym typeface="Canva Sans Bold"/>
              </a:rPr>
              <a:t>calcular r (resta del punto donde calculan el campo menos el punto de la espira)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563356" y="85655"/>
            <a:ext cx="14808296" cy="9880172"/>
          </a:xfrm>
          <a:custGeom>
            <a:avLst/>
            <a:gdLst/>
            <a:ahLst/>
            <a:cxnLst/>
            <a:rect r="r" b="b" t="t" l="l"/>
            <a:pathLst>
              <a:path h="9880172" w="14808296">
                <a:moveTo>
                  <a:pt x="0" y="0"/>
                </a:moveTo>
                <a:lnTo>
                  <a:pt x="14808296" y="0"/>
                </a:lnTo>
                <a:lnTo>
                  <a:pt x="14808296" y="9880172"/>
                </a:lnTo>
                <a:lnTo>
                  <a:pt x="0" y="988017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301259" cy="5608250"/>
          </a:xfrm>
          <a:custGeom>
            <a:avLst/>
            <a:gdLst/>
            <a:ahLst/>
            <a:cxnLst/>
            <a:rect r="r" b="b" t="t" l="l"/>
            <a:pathLst>
              <a:path h="5608250" w="11301259">
                <a:moveTo>
                  <a:pt x="0" y="0"/>
                </a:moveTo>
                <a:lnTo>
                  <a:pt x="11301259" y="0"/>
                </a:lnTo>
                <a:lnTo>
                  <a:pt x="11301259" y="5608250"/>
                </a:lnTo>
                <a:lnTo>
                  <a:pt x="0" y="5608250"/>
                </a:lnTo>
                <a:lnTo>
                  <a:pt x="0" y="0"/>
                </a:lnTo>
                <a:close/>
              </a:path>
            </a:pathLst>
          </a:custGeom>
          <a:blipFill>
            <a:blip r:embed="rId2"/>
            <a:stretch>
              <a:fillRect l="0" t="0" r="0" b="0"/>
            </a:stretch>
          </a:blipFill>
        </p:spPr>
      </p:sp>
      <p:sp>
        <p:nvSpPr>
          <p:cNvPr name="Freeform 3" id="3"/>
          <p:cNvSpPr/>
          <p:nvPr/>
        </p:nvSpPr>
        <p:spPr>
          <a:xfrm flipH="false" flipV="false" rot="0">
            <a:off x="6986741" y="4975408"/>
            <a:ext cx="11301259" cy="5311592"/>
          </a:xfrm>
          <a:custGeom>
            <a:avLst/>
            <a:gdLst/>
            <a:ahLst/>
            <a:cxnLst/>
            <a:rect r="r" b="b" t="t" l="l"/>
            <a:pathLst>
              <a:path h="5311592" w="11301259">
                <a:moveTo>
                  <a:pt x="0" y="0"/>
                </a:moveTo>
                <a:lnTo>
                  <a:pt x="11301259" y="0"/>
                </a:lnTo>
                <a:lnTo>
                  <a:pt x="11301259" y="5311592"/>
                </a:lnTo>
                <a:lnTo>
                  <a:pt x="0" y="5311592"/>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10469969" y="3482564"/>
            <a:ext cx="7522600" cy="5945281"/>
          </a:xfrm>
          <a:custGeom>
            <a:avLst/>
            <a:gdLst/>
            <a:ahLst/>
            <a:cxnLst/>
            <a:rect r="r" b="b" t="t" l="l"/>
            <a:pathLst>
              <a:path h="5945281" w="7522600">
                <a:moveTo>
                  <a:pt x="0" y="0"/>
                </a:moveTo>
                <a:lnTo>
                  <a:pt x="7522600" y="0"/>
                </a:lnTo>
                <a:lnTo>
                  <a:pt x="7522600" y="5945281"/>
                </a:lnTo>
                <a:lnTo>
                  <a:pt x="0" y="5945281"/>
                </a:lnTo>
                <a:lnTo>
                  <a:pt x="0" y="0"/>
                </a:lnTo>
                <a:close/>
              </a:path>
            </a:pathLst>
          </a:custGeom>
          <a:blipFill>
            <a:blip r:embed="rId8"/>
            <a:stretch>
              <a:fillRect l="0" t="0" r="0" b="0"/>
            </a:stretch>
          </a:blipFill>
        </p:spPr>
      </p:sp>
      <p:sp>
        <p:nvSpPr>
          <p:cNvPr name="Freeform 9" id="9"/>
          <p:cNvSpPr/>
          <p:nvPr/>
        </p:nvSpPr>
        <p:spPr>
          <a:xfrm flipH="false" flipV="false" rot="0">
            <a:off x="3586839" y="7473036"/>
            <a:ext cx="2676369" cy="2483075"/>
          </a:xfrm>
          <a:custGeom>
            <a:avLst/>
            <a:gdLst/>
            <a:ahLst/>
            <a:cxnLst/>
            <a:rect r="r" b="b" t="t" l="l"/>
            <a:pathLst>
              <a:path h="2483075" w="2676369">
                <a:moveTo>
                  <a:pt x="0" y="0"/>
                </a:moveTo>
                <a:lnTo>
                  <a:pt x="2676369" y="0"/>
                </a:lnTo>
                <a:lnTo>
                  <a:pt x="2676369" y="2483075"/>
                </a:lnTo>
                <a:lnTo>
                  <a:pt x="0" y="2483075"/>
                </a:lnTo>
                <a:lnTo>
                  <a:pt x="0" y="0"/>
                </a:lnTo>
                <a:close/>
              </a:path>
            </a:pathLst>
          </a:custGeom>
          <a:blipFill>
            <a:blip r:embed="rId9"/>
            <a:stretch>
              <a:fillRect l="0" t="0" r="0" b="0"/>
            </a:stretch>
          </a:blipFill>
        </p:spPr>
      </p:sp>
      <p:sp>
        <p:nvSpPr>
          <p:cNvPr name="TextBox 10" id="10"/>
          <p:cNvSpPr txBox="true"/>
          <p:nvPr/>
        </p:nvSpPr>
        <p:spPr>
          <a:xfrm rot="0">
            <a:off x="1051010" y="4712615"/>
            <a:ext cx="7737131" cy="2325387"/>
          </a:xfrm>
          <a:prstGeom prst="rect">
            <a:avLst/>
          </a:prstGeom>
        </p:spPr>
        <p:txBody>
          <a:bodyPr anchor="t" rtlCol="false" tIns="0" lIns="0" bIns="0" rIns="0">
            <a:spAutoFit/>
          </a:bodyPr>
          <a:lstStyle/>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C/espira genera un campo magnético y al sumar muchas espiras, el campo se refuerza en el eje Z.</a:t>
            </a:r>
          </a:p>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Las líneas de campo de</a:t>
            </a:r>
            <a:r>
              <a:rPr lang="en-US" sz="2806" u="none">
                <a:solidFill>
                  <a:srgbClr val="0A032B"/>
                </a:solidFill>
                <a:latin typeface="Canva Sans"/>
                <a:ea typeface="Canva Sans"/>
                <a:cs typeface="Canva Sans"/>
                <a:sym typeface="Canva Sans"/>
              </a:rPr>
              <a:t>ntr</a:t>
            </a:r>
            <a:r>
              <a:rPr lang="en-US" sz="2806">
                <a:solidFill>
                  <a:srgbClr val="0A032B"/>
                </a:solidFill>
                <a:latin typeface="Canva Sans"/>
                <a:ea typeface="Canva Sans"/>
                <a:cs typeface="Canva Sans"/>
                <a:sym typeface="Canva Sans"/>
              </a:rPr>
              <a:t>o del solenoide siguen el eje Z.</a:t>
            </a:r>
          </a:p>
        </p:txBody>
      </p:sp>
      <p:sp>
        <p:nvSpPr>
          <p:cNvPr name="TextBox 11" id="11"/>
          <p:cNvSpPr txBox="true"/>
          <p:nvPr/>
        </p:nvSpPr>
        <p:spPr>
          <a:xfrm rot="0">
            <a:off x="760405" y="3612897"/>
            <a:ext cx="8027736" cy="562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Las espiras están alineadas en Z</a:t>
            </a:r>
          </a:p>
        </p:txBody>
      </p:sp>
      <p:sp>
        <p:nvSpPr>
          <p:cNvPr name="TextBox 12" id="12"/>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Explicación física</a:t>
            </a:r>
          </a:p>
        </p:txBody>
      </p:sp>
      <p:sp>
        <p:nvSpPr>
          <p:cNvPr name="TextBox 13" id="13"/>
          <p:cNvSpPr txBox="true"/>
          <p:nvPr/>
        </p:nvSpPr>
        <p:spPr>
          <a:xfrm rot="0">
            <a:off x="5624056" y="1019806"/>
            <a:ext cx="267914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ns Bold"/>
                <a:ea typeface="Open Sans Bold"/>
                <a:cs typeface="Open Sans Bold"/>
                <a:sym typeface="Open Sans Bold"/>
              </a:rPr>
              <a:t>MAR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315976" y="667766"/>
            <a:ext cx="9184151" cy="8951468"/>
          </a:xfrm>
          <a:custGeom>
            <a:avLst/>
            <a:gdLst/>
            <a:ahLst/>
            <a:cxnLst/>
            <a:rect r="r" b="b" t="t" l="l"/>
            <a:pathLst>
              <a:path h="8951468" w="9184151">
                <a:moveTo>
                  <a:pt x="0" y="0"/>
                </a:moveTo>
                <a:lnTo>
                  <a:pt x="9184151" y="0"/>
                </a:lnTo>
                <a:lnTo>
                  <a:pt x="9184151" y="8951468"/>
                </a:lnTo>
                <a:lnTo>
                  <a:pt x="0" y="8951468"/>
                </a:lnTo>
                <a:lnTo>
                  <a:pt x="0" y="0"/>
                </a:lnTo>
                <a:close/>
              </a:path>
            </a:pathLst>
          </a:custGeom>
          <a:blipFill>
            <a:blip r:embed="rId2"/>
            <a:stretch>
              <a:fillRect l="0" t="0" r="0" b="0"/>
            </a:stretch>
          </a:blipFill>
        </p:spPr>
      </p:sp>
      <p:sp>
        <p:nvSpPr>
          <p:cNvPr name="Freeform 3" id="3"/>
          <p:cNvSpPr/>
          <p:nvPr/>
        </p:nvSpPr>
        <p:spPr>
          <a:xfrm flipH="false" flipV="false" rot="0">
            <a:off x="10152130" y="0"/>
            <a:ext cx="8135870" cy="7841256"/>
          </a:xfrm>
          <a:custGeom>
            <a:avLst/>
            <a:gdLst/>
            <a:ahLst/>
            <a:cxnLst/>
            <a:rect r="r" b="b" t="t" l="l"/>
            <a:pathLst>
              <a:path h="7841256" w="8135870">
                <a:moveTo>
                  <a:pt x="0" y="0"/>
                </a:moveTo>
                <a:lnTo>
                  <a:pt x="8135870" y="0"/>
                </a:lnTo>
                <a:lnTo>
                  <a:pt x="8135870" y="7841256"/>
                </a:lnTo>
                <a:lnTo>
                  <a:pt x="0" y="7841256"/>
                </a:lnTo>
                <a:lnTo>
                  <a:pt x="0" y="0"/>
                </a:lnTo>
                <a:close/>
              </a:path>
            </a:pathLst>
          </a:custGeom>
          <a:blipFill>
            <a:blip r:embed="rId3"/>
            <a:stretch>
              <a:fillRect l="0" t="0" r="0" b="0"/>
            </a:stretch>
          </a:blipFill>
        </p:spPr>
      </p:sp>
      <p:sp>
        <p:nvSpPr>
          <p:cNvPr name="Freeform 4" id="4"/>
          <p:cNvSpPr/>
          <p:nvPr/>
        </p:nvSpPr>
        <p:spPr>
          <a:xfrm flipH="false" flipV="false" rot="0">
            <a:off x="10152130" y="7944511"/>
            <a:ext cx="8135870" cy="2342489"/>
          </a:xfrm>
          <a:custGeom>
            <a:avLst/>
            <a:gdLst/>
            <a:ahLst/>
            <a:cxnLst/>
            <a:rect r="r" b="b" t="t" l="l"/>
            <a:pathLst>
              <a:path h="2342489" w="8135870">
                <a:moveTo>
                  <a:pt x="0" y="0"/>
                </a:moveTo>
                <a:lnTo>
                  <a:pt x="8135870" y="0"/>
                </a:lnTo>
                <a:lnTo>
                  <a:pt x="8135870" y="2342489"/>
                </a:lnTo>
                <a:lnTo>
                  <a:pt x="0" y="2342489"/>
                </a:lnTo>
                <a:lnTo>
                  <a:pt x="0" y="0"/>
                </a:lnTo>
                <a:close/>
              </a:path>
            </a:pathLst>
          </a:custGeom>
          <a:blipFill>
            <a:blip r:embed="rId4"/>
            <a:stretch>
              <a:fillRect l="0" t="-6986" r="0" b="-6986"/>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6852899" y="4842398"/>
            <a:ext cx="990472" cy="996671"/>
            <a:chOff x="0" y="0"/>
            <a:chExt cx="1320630" cy="1328895"/>
          </a:xfrm>
        </p:grpSpPr>
        <p:grpSp>
          <p:nvGrpSpPr>
            <p:cNvPr name="Group 3" id="3"/>
            <p:cNvGrpSpPr/>
            <p:nvPr/>
          </p:nvGrpSpPr>
          <p:grpSpPr>
            <a:xfrm rot="0">
              <a:off x="0" y="0"/>
              <a:ext cx="1320630" cy="1328895"/>
              <a:chOff x="0" y="0"/>
              <a:chExt cx="748767" cy="753453"/>
            </a:xfrm>
          </p:grpSpPr>
          <p:sp>
            <p:nvSpPr>
              <p:cNvPr name="Freeform 4" id="4"/>
              <p:cNvSpPr/>
              <p:nvPr/>
            </p:nvSpPr>
            <p:spPr>
              <a:xfrm flipH="false" flipV="false" rot="0">
                <a:off x="0" y="0"/>
                <a:ext cx="748767" cy="753453"/>
              </a:xfrm>
              <a:custGeom>
                <a:avLst/>
                <a:gdLst/>
                <a:ahLst/>
                <a:cxnLst/>
                <a:rect r="r" b="b" t="t" l="l"/>
                <a:pathLst>
                  <a:path h="753453" w="748767">
                    <a:moveTo>
                      <a:pt x="217158" y="0"/>
                    </a:moveTo>
                    <a:lnTo>
                      <a:pt x="531608" y="0"/>
                    </a:lnTo>
                    <a:cubicBezTo>
                      <a:pt x="651542" y="0"/>
                      <a:pt x="748767" y="97225"/>
                      <a:pt x="748767" y="217158"/>
                    </a:cubicBezTo>
                    <a:lnTo>
                      <a:pt x="748767" y="536294"/>
                    </a:lnTo>
                    <a:cubicBezTo>
                      <a:pt x="748767" y="593888"/>
                      <a:pt x="725888" y="649124"/>
                      <a:pt x="685162" y="689849"/>
                    </a:cubicBezTo>
                    <a:cubicBezTo>
                      <a:pt x="644437" y="730574"/>
                      <a:pt x="589202" y="753453"/>
                      <a:pt x="531608" y="753453"/>
                    </a:cubicBezTo>
                    <a:lnTo>
                      <a:pt x="217158" y="753453"/>
                    </a:lnTo>
                    <a:cubicBezTo>
                      <a:pt x="159564" y="753453"/>
                      <a:pt x="104329" y="730574"/>
                      <a:pt x="63604" y="689849"/>
                    </a:cubicBezTo>
                    <a:cubicBezTo>
                      <a:pt x="22879" y="649124"/>
                      <a:pt x="0" y="593888"/>
                      <a:pt x="0" y="536294"/>
                    </a:cubicBezTo>
                    <a:lnTo>
                      <a:pt x="0" y="217158"/>
                    </a:lnTo>
                    <a:cubicBezTo>
                      <a:pt x="0" y="159564"/>
                      <a:pt x="22879" y="104329"/>
                      <a:pt x="63604" y="63604"/>
                    </a:cubicBezTo>
                    <a:cubicBezTo>
                      <a:pt x="104329" y="22879"/>
                      <a:pt x="159564" y="0"/>
                      <a:pt x="217158" y="0"/>
                    </a:cubicBezTo>
                    <a:close/>
                  </a:path>
                </a:pathLst>
              </a:custGeom>
              <a:solidFill>
                <a:srgbClr val="E65E62"/>
              </a:solidFill>
            </p:spPr>
          </p:sp>
          <p:sp>
            <p:nvSpPr>
              <p:cNvPr name="TextBox 5" id="5"/>
              <p:cNvSpPr txBox="true"/>
              <p:nvPr/>
            </p:nvSpPr>
            <p:spPr>
              <a:xfrm>
                <a:off x="0" y="-28575"/>
                <a:ext cx="748767" cy="782028"/>
              </a:xfrm>
              <a:prstGeom prst="rect">
                <a:avLst/>
              </a:prstGeom>
            </p:spPr>
            <p:txBody>
              <a:bodyPr anchor="ctr" rtlCol="false" tIns="50800" lIns="50800" bIns="50800" rIns="50800"/>
              <a:lstStyle/>
              <a:p>
                <a:pPr algn="ctr">
                  <a:lnSpc>
                    <a:spcPts val="2860"/>
                  </a:lnSpc>
                </a:pPr>
              </a:p>
            </p:txBody>
          </p:sp>
        </p:grpSp>
        <p:sp>
          <p:nvSpPr>
            <p:cNvPr name="TextBox 6" id="6"/>
            <p:cNvSpPr txBox="true"/>
            <p:nvPr/>
          </p:nvSpPr>
          <p:spPr>
            <a:xfrm rot="0">
              <a:off x="0" y="-76287"/>
              <a:ext cx="1289462" cy="1289713"/>
            </a:xfrm>
            <a:prstGeom prst="rect">
              <a:avLst/>
            </a:prstGeom>
          </p:spPr>
          <p:txBody>
            <a:bodyPr anchor="t" rtlCol="false" tIns="0" lIns="0" bIns="0" rIns="0">
              <a:spAutoFit/>
            </a:bodyPr>
            <a:lstStyle/>
            <a:p>
              <a:pPr algn="ctr" marL="0" indent="0" lvl="1">
                <a:lnSpc>
                  <a:spcPts val="7841"/>
                </a:lnSpc>
                <a:spcBef>
                  <a:spcPct val="0"/>
                </a:spcBef>
              </a:pPr>
              <a:r>
                <a:rPr lang="en-US" b="true" sz="4994">
                  <a:solidFill>
                    <a:srgbClr val="FFFFFF"/>
                  </a:solidFill>
                  <a:latin typeface="Neo Tech Bold"/>
                  <a:ea typeface="Neo Tech Bold"/>
                  <a:cs typeface="Neo Tech Bold"/>
                  <a:sym typeface="Neo Tech Bold"/>
                </a:rPr>
                <a:t>02</a:t>
              </a:r>
            </a:p>
          </p:txBody>
        </p:sp>
      </p:grpSp>
      <p:grpSp>
        <p:nvGrpSpPr>
          <p:cNvPr name="Group 7" id="7"/>
          <p:cNvGrpSpPr/>
          <p:nvPr/>
        </p:nvGrpSpPr>
        <p:grpSpPr>
          <a:xfrm rot="0">
            <a:off x="11705812" y="4842398"/>
            <a:ext cx="990472" cy="996671"/>
            <a:chOff x="0" y="0"/>
            <a:chExt cx="1320630" cy="1328895"/>
          </a:xfrm>
        </p:grpSpPr>
        <p:grpSp>
          <p:nvGrpSpPr>
            <p:cNvPr name="Group 8" id="8"/>
            <p:cNvGrpSpPr/>
            <p:nvPr/>
          </p:nvGrpSpPr>
          <p:grpSpPr>
            <a:xfrm rot="0">
              <a:off x="0" y="0"/>
              <a:ext cx="1320630" cy="1328895"/>
              <a:chOff x="0" y="0"/>
              <a:chExt cx="748767" cy="753453"/>
            </a:xfrm>
          </p:grpSpPr>
          <p:sp>
            <p:nvSpPr>
              <p:cNvPr name="Freeform 9" id="9"/>
              <p:cNvSpPr/>
              <p:nvPr/>
            </p:nvSpPr>
            <p:spPr>
              <a:xfrm flipH="false" flipV="false" rot="0">
                <a:off x="0" y="0"/>
                <a:ext cx="748767" cy="753453"/>
              </a:xfrm>
              <a:custGeom>
                <a:avLst/>
                <a:gdLst/>
                <a:ahLst/>
                <a:cxnLst/>
                <a:rect r="r" b="b" t="t" l="l"/>
                <a:pathLst>
                  <a:path h="753453" w="748767">
                    <a:moveTo>
                      <a:pt x="217158" y="0"/>
                    </a:moveTo>
                    <a:lnTo>
                      <a:pt x="531608" y="0"/>
                    </a:lnTo>
                    <a:cubicBezTo>
                      <a:pt x="651542" y="0"/>
                      <a:pt x="748767" y="97225"/>
                      <a:pt x="748767" y="217158"/>
                    </a:cubicBezTo>
                    <a:lnTo>
                      <a:pt x="748767" y="536294"/>
                    </a:lnTo>
                    <a:cubicBezTo>
                      <a:pt x="748767" y="593888"/>
                      <a:pt x="725888" y="649124"/>
                      <a:pt x="685162" y="689849"/>
                    </a:cubicBezTo>
                    <a:cubicBezTo>
                      <a:pt x="644437" y="730574"/>
                      <a:pt x="589202" y="753453"/>
                      <a:pt x="531608" y="753453"/>
                    </a:cubicBezTo>
                    <a:lnTo>
                      <a:pt x="217158" y="753453"/>
                    </a:lnTo>
                    <a:cubicBezTo>
                      <a:pt x="159564" y="753453"/>
                      <a:pt x="104329" y="730574"/>
                      <a:pt x="63604" y="689849"/>
                    </a:cubicBezTo>
                    <a:cubicBezTo>
                      <a:pt x="22879" y="649124"/>
                      <a:pt x="0" y="593888"/>
                      <a:pt x="0" y="536294"/>
                    </a:cubicBezTo>
                    <a:lnTo>
                      <a:pt x="0" y="217158"/>
                    </a:lnTo>
                    <a:cubicBezTo>
                      <a:pt x="0" y="159564"/>
                      <a:pt x="22879" y="104329"/>
                      <a:pt x="63604" y="63604"/>
                    </a:cubicBezTo>
                    <a:cubicBezTo>
                      <a:pt x="104329" y="22879"/>
                      <a:pt x="159564" y="0"/>
                      <a:pt x="217158" y="0"/>
                    </a:cubicBezTo>
                    <a:close/>
                  </a:path>
                </a:pathLst>
              </a:custGeom>
              <a:solidFill>
                <a:srgbClr val="E65E62"/>
              </a:solidFill>
            </p:spPr>
          </p:sp>
          <p:sp>
            <p:nvSpPr>
              <p:cNvPr name="TextBox 10" id="10"/>
              <p:cNvSpPr txBox="true"/>
              <p:nvPr/>
            </p:nvSpPr>
            <p:spPr>
              <a:xfrm>
                <a:off x="0" y="-28575"/>
                <a:ext cx="748767" cy="782028"/>
              </a:xfrm>
              <a:prstGeom prst="rect">
                <a:avLst/>
              </a:prstGeom>
            </p:spPr>
            <p:txBody>
              <a:bodyPr anchor="ctr" rtlCol="false" tIns="50800" lIns="50800" bIns="50800" rIns="50800"/>
              <a:lstStyle/>
              <a:p>
                <a:pPr algn="ctr">
                  <a:lnSpc>
                    <a:spcPts val="2860"/>
                  </a:lnSpc>
                </a:pPr>
              </a:p>
            </p:txBody>
          </p:sp>
        </p:grpSp>
        <p:sp>
          <p:nvSpPr>
            <p:cNvPr name="TextBox 11" id="11"/>
            <p:cNvSpPr txBox="true"/>
            <p:nvPr/>
          </p:nvSpPr>
          <p:spPr>
            <a:xfrm rot="0">
              <a:off x="15584" y="-75316"/>
              <a:ext cx="1289462" cy="1289713"/>
            </a:xfrm>
            <a:prstGeom prst="rect">
              <a:avLst/>
            </a:prstGeom>
          </p:spPr>
          <p:txBody>
            <a:bodyPr anchor="t" rtlCol="false" tIns="0" lIns="0" bIns="0" rIns="0">
              <a:spAutoFit/>
            </a:bodyPr>
            <a:lstStyle/>
            <a:p>
              <a:pPr algn="ctr" marL="0" indent="0" lvl="1">
                <a:lnSpc>
                  <a:spcPts val="7841"/>
                </a:lnSpc>
                <a:spcBef>
                  <a:spcPct val="0"/>
                </a:spcBef>
              </a:pPr>
              <a:r>
                <a:rPr lang="en-US" b="true" sz="4994">
                  <a:solidFill>
                    <a:srgbClr val="FFFFFF"/>
                  </a:solidFill>
                  <a:latin typeface="Neo Tech Bold"/>
                  <a:ea typeface="Neo Tech Bold"/>
                  <a:cs typeface="Neo Tech Bold"/>
                  <a:sym typeface="Neo Tech Bold"/>
                </a:rPr>
                <a:t>03</a:t>
              </a:r>
            </a:p>
          </p:txBody>
        </p:sp>
      </p:grpSp>
      <p:grpSp>
        <p:nvGrpSpPr>
          <p:cNvPr name="Group 12" id="12"/>
          <p:cNvGrpSpPr/>
          <p:nvPr/>
        </p:nvGrpSpPr>
        <p:grpSpPr>
          <a:xfrm rot="0">
            <a:off x="6951156" y="9340073"/>
            <a:ext cx="2736905" cy="394011"/>
            <a:chOff x="0" y="0"/>
            <a:chExt cx="720831" cy="103772"/>
          </a:xfrm>
        </p:grpSpPr>
        <p:sp>
          <p:nvSpPr>
            <p:cNvPr name="Freeform 13" id="13"/>
            <p:cNvSpPr/>
            <p:nvPr/>
          </p:nvSpPr>
          <p:spPr>
            <a:xfrm flipH="false" flipV="false" rot="0">
              <a:off x="0" y="0"/>
              <a:ext cx="720831" cy="103772"/>
            </a:xfrm>
            <a:custGeom>
              <a:avLst/>
              <a:gdLst/>
              <a:ahLst/>
              <a:cxnLst/>
              <a:rect r="r" b="b" t="t" l="l"/>
              <a:pathLst>
                <a:path h="103772" w="720831">
                  <a:moveTo>
                    <a:pt x="51886" y="0"/>
                  </a:moveTo>
                  <a:lnTo>
                    <a:pt x="668945" y="0"/>
                  </a:lnTo>
                  <a:cubicBezTo>
                    <a:pt x="682706" y="0"/>
                    <a:pt x="695903" y="5467"/>
                    <a:pt x="705634" y="15197"/>
                  </a:cubicBezTo>
                  <a:cubicBezTo>
                    <a:pt x="715364" y="24928"/>
                    <a:pt x="720831" y="38125"/>
                    <a:pt x="720831" y="51886"/>
                  </a:cubicBezTo>
                  <a:lnTo>
                    <a:pt x="720831" y="51886"/>
                  </a:lnTo>
                  <a:cubicBezTo>
                    <a:pt x="720831" y="80542"/>
                    <a:pt x="697601" y="103772"/>
                    <a:pt x="668945" y="103772"/>
                  </a:cubicBezTo>
                  <a:lnTo>
                    <a:pt x="51886" y="103772"/>
                  </a:lnTo>
                  <a:cubicBezTo>
                    <a:pt x="38125" y="103772"/>
                    <a:pt x="24928" y="98306"/>
                    <a:pt x="15197" y="88575"/>
                  </a:cubicBezTo>
                  <a:cubicBezTo>
                    <a:pt x="5467" y="78845"/>
                    <a:pt x="0" y="65647"/>
                    <a:pt x="0" y="51886"/>
                  </a:cubicBezTo>
                  <a:lnTo>
                    <a:pt x="0" y="51886"/>
                  </a:lnTo>
                  <a:cubicBezTo>
                    <a:pt x="0" y="38125"/>
                    <a:pt x="5467" y="24928"/>
                    <a:pt x="15197" y="15197"/>
                  </a:cubicBezTo>
                  <a:cubicBezTo>
                    <a:pt x="24928" y="5467"/>
                    <a:pt x="38125" y="0"/>
                    <a:pt x="51886" y="0"/>
                  </a:cubicBezTo>
                  <a:close/>
                </a:path>
              </a:pathLst>
            </a:custGeom>
            <a:solidFill>
              <a:srgbClr val="E65E62"/>
            </a:solidFill>
          </p:spPr>
        </p:sp>
        <p:sp>
          <p:nvSpPr>
            <p:cNvPr name="TextBox 14" id="14"/>
            <p:cNvSpPr txBox="true"/>
            <p:nvPr/>
          </p:nvSpPr>
          <p:spPr>
            <a:xfrm>
              <a:off x="0" y="-66675"/>
              <a:ext cx="720831" cy="170447"/>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426522" y="4842398"/>
            <a:ext cx="990472" cy="995691"/>
            <a:chOff x="0" y="0"/>
            <a:chExt cx="1320630" cy="1327588"/>
          </a:xfrm>
        </p:grpSpPr>
        <p:grpSp>
          <p:nvGrpSpPr>
            <p:cNvPr name="Group 16" id="16"/>
            <p:cNvGrpSpPr/>
            <p:nvPr/>
          </p:nvGrpSpPr>
          <p:grpSpPr>
            <a:xfrm rot="0">
              <a:off x="0" y="0"/>
              <a:ext cx="1320630" cy="1327588"/>
              <a:chOff x="0" y="0"/>
              <a:chExt cx="748767" cy="752712"/>
            </a:xfrm>
          </p:grpSpPr>
          <p:sp>
            <p:nvSpPr>
              <p:cNvPr name="Freeform 17" id="17"/>
              <p:cNvSpPr/>
              <p:nvPr/>
            </p:nvSpPr>
            <p:spPr>
              <a:xfrm flipH="false" flipV="false" rot="0">
                <a:off x="0" y="0"/>
                <a:ext cx="748767" cy="752712"/>
              </a:xfrm>
              <a:custGeom>
                <a:avLst/>
                <a:gdLst/>
                <a:ahLst/>
                <a:cxnLst/>
                <a:rect r="r" b="b" t="t" l="l"/>
                <a:pathLst>
                  <a:path h="752712" w="748767">
                    <a:moveTo>
                      <a:pt x="217158" y="0"/>
                    </a:moveTo>
                    <a:lnTo>
                      <a:pt x="531608" y="0"/>
                    </a:lnTo>
                    <a:cubicBezTo>
                      <a:pt x="651542" y="0"/>
                      <a:pt x="748767" y="97225"/>
                      <a:pt x="748767" y="217158"/>
                    </a:cubicBezTo>
                    <a:lnTo>
                      <a:pt x="748767" y="535553"/>
                    </a:lnTo>
                    <a:cubicBezTo>
                      <a:pt x="748767" y="593147"/>
                      <a:pt x="725888" y="648383"/>
                      <a:pt x="685162" y="689108"/>
                    </a:cubicBezTo>
                    <a:cubicBezTo>
                      <a:pt x="644437" y="729833"/>
                      <a:pt x="589202" y="752712"/>
                      <a:pt x="531608" y="752712"/>
                    </a:cubicBezTo>
                    <a:lnTo>
                      <a:pt x="217158" y="752712"/>
                    </a:lnTo>
                    <a:cubicBezTo>
                      <a:pt x="159564" y="752712"/>
                      <a:pt x="104329" y="729833"/>
                      <a:pt x="63604" y="689108"/>
                    </a:cubicBezTo>
                    <a:cubicBezTo>
                      <a:pt x="22879" y="648383"/>
                      <a:pt x="0" y="593147"/>
                      <a:pt x="0" y="535553"/>
                    </a:cubicBezTo>
                    <a:lnTo>
                      <a:pt x="0" y="217158"/>
                    </a:lnTo>
                    <a:cubicBezTo>
                      <a:pt x="0" y="159564"/>
                      <a:pt x="22879" y="104329"/>
                      <a:pt x="63604" y="63604"/>
                    </a:cubicBezTo>
                    <a:cubicBezTo>
                      <a:pt x="104329" y="22879"/>
                      <a:pt x="159564" y="0"/>
                      <a:pt x="217158" y="0"/>
                    </a:cubicBezTo>
                    <a:close/>
                  </a:path>
                </a:pathLst>
              </a:custGeom>
              <a:solidFill>
                <a:srgbClr val="E65E62"/>
              </a:solidFill>
            </p:spPr>
          </p:sp>
          <p:sp>
            <p:nvSpPr>
              <p:cNvPr name="TextBox 18" id="18"/>
              <p:cNvSpPr txBox="true"/>
              <p:nvPr/>
            </p:nvSpPr>
            <p:spPr>
              <a:xfrm>
                <a:off x="0" y="-28575"/>
                <a:ext cx="748767" cy="781287"/>
              </a:xfrm>
              <a:prstGeom prst="rect">
                <a:avLst/>
              </a:prstGeom>
            </p:spPr>
            <p:txBody>
              <a:bodyPr anchor="ctr" rtlCol="false" tIns="50800" lIns="50800" bIns="50800" rIns="50800"/>
              <a:lstStyle/>
              <a:p>
                <a:pPr algn="ctr">
                  <a:lnSpc>
                    <a:spcPts val="2860"/>
                  </a:lnSpc>
                </a:pPr>
              </a:p>
            </p:txBody>
          </p:sp>
        </p:grpSp>
        <p:sp>
          <p:nvSpPr>
            <p:cNvPr name="TextBox 19" id="19"/>
            <p:cNvSpPr txBox="true"/>
            <p:nvPr/>
          </p:nvSpPr>
          <p:spPr>
            <a:xfrm rot="0">
              <a:off x="0" y="-76287"/>
              <a:ext cx="1289462" cy="1288406"/>
            </a:xfrm>
            <a:prstGeom prst="rect">
              <a:avLst/>
            </a:prstGeom>
          </p:spPr>
          <p:txBody>
            <a:bodyPr anchor="t" rtlCol="false" tIns="0" lIns="0" bIns="0" rIns="0">
              <a:spAutoFit/>
            </a:bodyPr>
            <a:lstStyle/>
            <a:p>
              <a:pPr algn="ctr" marL="0" indent="0" lvl="1">
                <a:lnSpc>
                  <a:spcPts val="7841"/>
                </a:lnSpc>
                <a:spcBef>
                  <a:spcPct val="0"/>
                </a:spcBef>
              </a:pPr>
              <a:r>
                <a:rPr lang="en-US" b="true" sz="4994">
                  <a:solidFill>
                    <a:srgbClr val="FFFFFF"/>
                  </a:solidFill>
                  <a:latin typeface="Neo Tech Bold"/>
                  <a:ea typeface="Neo Tech Bold"/>
                  <a:cs typeface="Neo Tech Bold"/>
                  <a:sym typeface="Neo Tech Bold"/>
                </a:rPr>
                <a:t>0</a:t>
              </a:r>
              <a:r>
                <a:rPr lang="en-US" b="true" sz="4994" u="none">
                  <a:solidFill>
                    <a:srgbClr val="FFFFFF"/>
                  </a:solidFill>
                  <a:latin typeface="Neo Tech Bold"/>
                  <a:ea typeface="Neo Tech Bold"/>
                  <a:cs typeface="Neo Tech Bold"/>
                  <a:sym typeface="Neo Tech Bold"/>
                </a:rPr>
                <a:t>1</a:t>
              </a:r>
            </a:p>
          </p:txBody>
        </p:sp>
      </p:grpSp>
      <p:grpSp>
        <p:nvGrpSpPr>
          <p:cNvPr name="Group 20" id="20"/>
          <p:cNvGrpSpPr/>
          <p:nvPr/>
        </p:nvGrpSpPr>
        <p:grpSpPr>
          <a:xfrm rot="0">
            <a:off x="1561152" y="7824479"/>
            <a:ext cx="3706925" cy="424325"/>
            <a:chOff x="0" y="0"/>
            <a:chExt cx="976310" cy="111756"/>
          </a:xfrm>
        </p:grpSpPr>
        <p:sp>
          <p:nvSpPr>
            <p:cNvPr name="Freeform 21" id="21"/>
            <p:cNvSpPr/>
            <p:nvPr/>
          </p:nvSpPr>
          <p:spPr>
            <a:xfrm flipH="false" flipV="false" rot="0">
              <a:off x="0" y="0"/>
              <a:ext cx="976309" cy="111756"/>
            </a:xfrm>
            <a:custGeom>
              <a:avLst/>
              <a:gdLst/>
              <a:ahLst/>
              <a:cxnLst/>
              <a:rect r="r" b="b" t="t" l="l"/>
              <a:pathLst>
                <a:path h="111756" w="976309">
                  <a:moveTo>
                    <a:pt x="55878" y="0"/>
                  </a:moveTo>
                  <a:lnTo>
                    <a:pt x="920431" y="0"/>
                  </a:lnTo>
                  <a:cubicBezTo>
                    <a:pt x="951292" y="0"/>
                    <a:pt x="976309" y="25018"/>
                    <a:pt x="976309" y="55878"/>
                  </a:cubicBezTo>
                  <a:lnTo>
                    <a:pt x="976309" y="55878"/>
                  </a:lnTo>
                  <a:cubicBezTo>
                    <a:pt x="976309" y="86739"/>
                    <a:pt x="951292" y="111756"/>
                    <a:pt x="920431" y="111756"/>
                  </a:cubicBezTo>
                  <a:lnTo>
                    <a:pt x="55878" y="111756"/>
                  </a:lnTo>
                  <a:cubicBezTo>
                    <a:pt x="25018" y="111756"/>
                    <a:pt x="0" y="86739"/>
                    <a:pt x="0" y="55878"/>
                  </a:cubicBezTo>
                  <a:lnTo>
                    <a:pt x="0" y="55878"/>
                  </a:lnTo>
                  <a:cubicBezTo>
                    <a:pt x="0" y="25018"/>
                    <a:pt x="25018" y="0"/>
                    <a:pt x="55878" y="0"/>
                  </a:cubicBezTo>
                  <a:close/>
                </a:path>
              </a:pathLst>
            </a:custGeom>
            <a:solidFill>
              <a:srgbClr val="E65E62"/>
            </a:solidFill>
          </p:spPr>
        </p:sp>
        <p:sp>
          <p:nvSpPr>
            <p:cNvPr name="TextBox 22" id="22"/>
            <p:cNvSpPr txBox="true"/>
            <p:nvPr/>
          </p:nvSpPr>
          <p:spPr>
            <a:xfrm>
              <a:off x="0" y="-66675"/>
              <a:ext cx="976310" cy="178431"/>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2612345" y="8847811"/>
            <a:ext cx="2108617" cy="948878"/>
          </a:xfrm>
          <a:custGeom>
            <a:avLst/>
            <a:gdLst/>
            <a:ahLst/>
            <a:cxnLst/>
            <a:rect r="r" b="b" t="t" l="l"/>
            <a:pathLst>
              <a:path h="948878" w="2108617">
                <a:moveTo>
                  <a:pt x="0" y="0"/>
                </a:moveTo>
                <a:lnTo>
                  <a:pt x="2108617" y="0"/>
                </a:lnTo>
                <a:lnTo>
                  <a:pt x="2108617" y="948878"/>
                </a:lnTo>
                <a:lnTo>
                  <a:pt x="0" y="948878"/>
                </a:lnTo>
                <a:lnTo>
                  <a:pt x="0" y="0"/>
                </a:lnTo>
                <a:close/>
              </a:path>
            </a:pathLst>
          </a:custGeom>
          <a:blipFill>
            <a:blip r:embed="rId2"/>
            <a:stretch>
              <a:fillRect l="-538086" t="-1040707" r="-607755" b="-416595"/>
            </a:stretch>
          </a:blipFill>
        </p:spPr>
      </p:sp>
      <p:grpSp>
        <p:nvGrpSpPr>
          <p:cNvPr name="Group 24" id="24"/>
          <p:cNvGrpSpPr/>
          <p:nvPr/>
        </p:nvGrpSpPr>
        <p:grpSpPr>
          <a:xfrm rot="0">
            <a:off x="9105769" y="8975158"/>
            <a:ext cx="2212720" cy="374440"/>
            <a:chOff x="0" y="0"/>
            <a:chExt cx="582774" cy="98618"/>
          </a:xfrm>
        </p:grpSpPr>
        <p:sp>
          <p:nvSpPr>
            <p:cNvPr name="Freeform 25" id="25"/>
            <p:cNvSpPr/>
            <p:nvPr/>
          </p:nvSpPr>
          <p:spPr>
            <a:xfrm flipH="false" flipV="false" rot="0">
              <a:off x="0" y="0"/>
              <a:ext cx="582774" cy="98618"/>
            </a:xfrm>
            <a:custGeom>
              <a:avLst/>
              <a:gdLst/>
              <a:ahLst/>
              <a:cxnLst/>
              <a:rect r="r" b="b" t="t" l="l"/>
              <a:pathLst>
                <a:path h="98618" w="582774">
                  <a:moveTo>
                    <a:pt x="49309" y="0"/>
                  </a:moveTo>
                  <a:lnTo>
                    <a:pt x="533465" y="0"/>
                  </a:lnTo>
                  <a:cubicBezTo>
                    <a:pt x="546543" y="0"/>
                    <a:pt x="559085" y="5195"/>
                    <a:pt x="568332" y="14442"/>
                  </a:cubicBezTo>
                  <a:cubicBezTo>
                    <a:pt x="577579" y="23690"/>
                    <a:pt x="582774" y="36231"/>
                    <a:pt x="582774" y="49309"/>
                  </a:cubicBezTo>
                  <a:lnTo>
                    <a:pt x="582774" y="49309"/>
                  </a:lnTo>
                  <a:cubicBezTo>
                    <a:pt x="582774" y="76542"/>
                    <a:pt x="560698" y="98618"/>
                    <a:pt x="533465" y="98618"/>
                  </a:cubicBezTo>
                  <a:lnTo>
                    <a:pt x="49309" y="98618"/>
                  </a:lnTo>
                  <a:cubicBezTo>
                    <a:pt x="36231" y="98618"/>
                    <a:pt x="23690" y="93423"/>
                    <a:pt x="14442" y="84176"/>
                  </a:cubicBezTo>
                  <a:cubicBezTo>
                    <a:pt x="5195" y="74929"/>
                    <a:pt x="0" y="62387"/>
                    <a:pt x="0" y="49309"/>
                  </a:cubicBezTo>
                  <a:lnTo>
                    <a:pt x="0" y="49309"/>
                  </a:lnTo>
                  <a:cubicBezTo>
                    <a:pt x="0" y="36231"/>
                    <a:pt x="5195" y="23690"/>
                    <a:pt x="14442" y="14442"/>
                  </a:cubicBezTo>
                  <a:cubicBezTo>
                    <a:pt x="23690" y="5195"/>
                    <a:pt x="36231" y="0"/>
                    <a:pt x="49309" y="0"/>
                  </a:cubicBezTo>
                  <a:close/>
                </a:path>
              </a:pathLst>
            </a:custGeom>
            <a:solidFill>
              <a:srgbClr val="E65E62"/>
            </a:solidFill>
          </p:spPr>
        </p:sp>
        <p:sp>
          <p:nvSpPr>
            <p:cNvPr name="TextBox 26" id="26"/>
            <p:cNvSpPr txBox="true"/>
            <p:nvPr/>
          </p:nvSpPr>
          <p:spPr>
            <a:xfrm>
              <a:off x="0" y="-66675"/>
              <a:ext cx="582774" cy="16529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1705812" y="7530943"/>
            <a:ext cx="4563550" cy="385280"/>
            <a:chOff x="0" y="0"/>
            <a:chExt cx="1201923" cy="101473"/>
          </a:xfrm>
        </p:grpSpPr>
        <p:sp>
          <p:nvSpPr>
            <p:cNvPr name="Freeform 28" id="28"/>
            <p:cNvSpPr/>
            <p:nvPr/>
          </p:nvSpPr>
          <p:spPr>
            <a:xfrm flipH="false" flipV="false" rot="0">
              <a:off x="0" y="0"/>
              <a:ext cx="1201923" cy="101473"/>
            </a:xfrm>
            <a:custGeom>
              <a:avLst/>
              <a:gdLst/>
              <a:ahLst/>
              <a:cxnLst/>
              <a:rect r="r" b="b" t="t" l="l"/>
              <a:pathLst>
                <a:path h="101473" w="1201923">
                  <a:moveTo>
                    <a:pt x="50736" y="0"/>
                  </a:moveTo>
                  <a:lnTo>
                    <a:pt x="1151186" y="0"/>
                  </a:lnTo>
                  <a:cubicBezTo>
                    <a:pt x="1164642" y="0"/>
                    <a:pt x="1177547" y="5345"/>
                    <a:pt x="1187062" y="14860"/>
                  </a:cubicBezTo>
                  <a:cubicBezTo>
                    <a:pt x="1196577" y="24375"/>
                    <a:pt x="1201923" y="37280"/>
                    <a:pt x="1201923" y="50736"/>
                  </a:cubicBezTo>
                  <a:lnTo>
                    <a:pt x="1201923" y="50736"/>
                  </a:lnTo>
                  <a:cubicBezTo>
                    <a:pt x="1201923" y="64193"/>
                    <a:pt x="1196577" y="77098"/>
                    <a:pt x="1187062" y="86612"/>
                  </a:cubicBezTo>
                  <a:cubicBezTo>
                    <a:pt x="1177547" y="96127"/>
                    <a:pt x="1164642" y="101473"/>
                    <a:pt x="1151186" y="101473"/>
                  </a:cubicBezTo>
                  <a:lnTo>
                    <a:pt x="50736" y="101473"/>
                  </a:lnTo>
                  <a:cubicBezTo>
                    <a:pt x="37280" y="101473"/>
                    <a:pt x="24375" y="96127"/>
                    <a:pt x="14860" y="86612"/>
                  </a:cubicBezTo>
                  <a:cubicBezTo>
                    <a:pt x="5345" y="77098"/>
                    <a:pt x="0" y="64193"/>
                    <a:pt x="0" y="50736"/>
                  </a:cubicBezTo>
                  <a:lnTo>
                    <a:pt x="0" y="50736"/>
                  </a:lnTo>
                  <a:cubicBezTo>
                    <a:pt x="0" y="37280"/>
                    <a:pt x="5345" y="24375"/>
                    <a:pt x="14860" y="14860"/>
                  </a:cubicBezTo>
                  <a:cubicBezTo>
                    <a:pt x="24375" y="5345"/>
                    <a:pt x="37280" y="0"/>
                    <a:pt x="50736" y="0"/>
                  </a:cubicBezTo>
                  <a:close/>
                </a:path>
              </a:pathLst>
            </a:custGeom>
            <a:solidFill>
              <a:srgbClr val="E65E62"/>
            </a:solidFill>
          </p:spPr>
        </p:sp>
        <p:sp>
          <p:nvSpPr>
            <p:cNvPr name="TextBox 29" id="29"/>
            <p:cNvSpPr txBox="true"/>
            <p:nvPr/>
          </p:nvSpPr>
          <p:spPr>
            <a:xfrm>
              <a:off x="0" y="-66675"/>
              <a:ext cx="1201923" cy="168148"/>
            </a:xfrm>
            <a:prstGeom prst="rect">
              <a:avLst/>
            </a:prstGeom>
          </p:spPr>
          <p:txBody>
            <a:bodyPr anchor="ctr" rtlCol="false" tIns="50800" lIns="50800" bIns="50800" rIns="50800"/>
            <a:lstStyle/>
            <a:p>
              <a:pPr algn="ctr">
                <a:lnSpc>
                  <a:spcPts val="2859"/>
                </a:lnSpc>
              </a:pPr>
            </a:p>
          </p:txBody>
        </p:sp>
      </p:grpSp>
      <p:grpSp>
        <p:nvGrpSpPr>
          <p:cNvPr name="Group 30" id="30"/>
          <p:cNvGrpSpPr/>
          <p:nvPr/>
        </p:nvGrpSpPr>
        <p:grpSpPr>
          <a:xfrm rot="0">
            <a:off x="11705812" y="7916222"/>
            <a:ext cx="2872261" cy="463983"/>
            <a:chOff x="0" y="0"/>
            <a:chExt cx="756480" cy="122201"/>
          </a:xfrm>
        </p:grpSpPr>
        <p:sp>
          <p:nvSpPr>
            <p:cNvPr name="Freeform 31" id="31"/>
            <p:cNvSpPr/>
            <p:nvPr/>
          </p:nvSpPr>
          <p:spPr>
            <a:xfrm flipH="false" flipV="false" rot="0">
              <a:off x="0" y="0"/>
              <a:ext cx="756480" cy="122201"/>
            </a:xfrm>
            <a:custGeom>
              <a:avLst/>
              <a:gdLst/>
              <a:ahLst/>
              <a:cxnLst/>
              <a:rect r="r" b="b" t="t" l="l"/>
              <a:pathLst>
                <a:path h="122201" w="756480">
                  <a:moveTo>
                    <a:pt x="61101" y="0"/>
                  </a:moveTo>
                  <a:lnTo>
                    <a:pt x="695380" y="0"/>
                  </a:lnTo>
                  <a:cubicBezTo>
                    <a:pt x="711585" y="0"/>
                    <a:pt x="727126" y="6437"/>
                    <a:pt x="738584" y="17896"/>
                  </a:cubicBezTo>
                  <a:cubicBezTo>
                    <a:pt x="750043" y="29355"/>
                    <a:pt x="756480" y="44896"/>
                    <a:pt x="756480" y="61101"/>
                  </a:cubicBezTo>
                  <a:lnTo>
                    <a:pt x="756480" y="61101"/>
                  </a:lnTo>
                  <a:cubicBezTo>
                    <a:pt x="756480" y="77306"/>
                    <a:pt x="750043" y="92847"/>
                    <a:pt x="738584" y="104305"/>
                  </a:cubicBezTo>
                  <a:cubicBezTo>
                    <a:pt x="727126" y="115764"/>
                    <a:pt x="711585" y="122201"/>
                    <a:pt x="695380" y="122201"/>
                  </a:cubicBezTo>
                  <a:lnTo>
                    <a:pt x="61101" y="122201"/>
                  </a:lnTo>
                  <a:cubicBezTo>
                    <a:pt x="44896" y="122201"/>
                    <a:pt x="29355" y="115764"/>
                    <a:pt x="17896" y="104305"/>
                  </a:cubicBezTo>
                  <a:cubicBezTo>
                    <a:pt x="6437" y="92847"/>
                    <a:pt x="0" y="77306"/>
                    <a:pt x="0" y="61101"/>
                  </a:cubicBezTo>
                  <a:lnTo>
                    <a:pt x="0" y="61101"/>
                  </a:lnTo>
                  <a:cubicBezTo>
                    <a:pt x="0" y="44896"/>
                    <a:pt x="6437" y="29355"/>
                    <a:pt x="17896" y="17896"/>
                  </a:cubicBezTo>
                  <a:cubicBezTo>
                    <a:pt x="29355" y="6437"/>
                    <a:pt x="44896" y="0"/>
                    <a:pt x="61101" y="0"/>
                  </a:cubicBezTo>
                  <a:close/>
                </a:path>
              </a:pathLst>
            </a:custGeom>
            <a:solidFill>
              <a:srgbClr val="E65E62"/>
            </a:solidFill>
          </p:spPr>
        </p:sp>
        <p:sp>
          <p:nvSpPr>
            <p:cNvPr name="TextBox 32" id="32"/>
            <p:cNvSpPr txBox="true"/>
            <p:nvPr/>
          </p:nvSpPr>
          <p:spPr>
            <a:xfrm>
              <a:off x="0" y="-66675"/>
              <a:ext cx="756480" cy="188876"/>
            </a:xfrm>
            <a:prstGeom prst="rect">
              <a:avLst/>
            </a:prstGeom>
          </p:spPr>
          <p:txBody>
            <a:bodyPr anchor="ctr" rtlCol="false" tIns="50800" lIns="50800" bIns="50800" rIns="50800"/>
            <a:lstStyle/>
            <a:p>
              <a:pPr algn="ctr">
                <a:lnSpc>
                  <a:spcPts val="2859"/>
                </a:lnSpc>
              </a:pPr>
            </a:p>
          </p:txBody>
        </p:sp>
      </p:grpSp>
      <p:sp>
        <p:nvSpPr>
          <p:cNvPr name="Freeform 33" id="33"/>
          <p:cNvSpPr/>
          <p:nvPr/>
        </p:nvSpPr>
        <p:spPr>
          <a:xfrm flipH="false" flipV="false" rot="0">
            <a:off x="10081369" y="9505431"/>
            <a:ext cx="2614915" cy="457306"/>
          </a:xfrm>
          <a:custGeom>
            <a:avLst/>
            <a:gdLst/>
            <a:ahLst/>
            <a:cxnLst/>
            <a:rect r="r" b="b" t="t" l="l"/>
            <a:pathLst>
              <a:path h="457306" w="2614915">
                <a:moveTo>
                  <a:pt x="0" y="0"/>
                </a:moveTo>
                <a:lnTo>
                  <a:pt x="2614915" y="0"/>
                </a:lnTo>
                <a:lnTo>
                  <a:pt x="2614915" y="457306"/>
                </a:lnTo>
                <a:lnTo>
                  <a:pt x="0" y="457306"/>
                </a:lnTo>
                <a:lnTo>
                  <a:pt x="0" y="0"/>
                </a:lnTo>
                <a:close/>
              </a:path>
            </a:pathLst>
          </a:custGeom>
          <a:blipFill>
            <a:blip r:embed="rId3"/>
            <a:stretch>
              <a:fillRect l="-220758" t="-478629" r="-190940" b="-1067208"/>
            </a:stretch>
          </a:blipFill>
        </p:spPr>
      </p:sp>
      <p:sp>
        <p:nvSpPr>
          <p:cNvPr name="Freeform 34" id="34"/>
          <p:cNvSpPr/>
          <p:nvPr/>
        </p:nvSpPr>
        <p:spPr>
          <a:xfrm flipH="false" flipV="false" rot="0">
            <a:off x="12955421" y="9036777"/>
            <a:ext cx="3691135" cy="1250223"/>
          </a:xfrm>
          <a:custGeom>
            <a:avLst/>
            <a:gdLst/>
            <a:ahLst/>
            <a:cxnLst/>
            <a:rect r="r" b="b" t="t" l="l"/>
            <a:pathLst>
              <a:path h="1250223" w="3691135">
                <a:moveTo>
                  <a:pt x="0" y="0"/>
                </a:moveTo>
                <a:lnTo>
                  <a:pt x="3691135" y="0"/>
                </a:lnTo>
                <a:lnTo>
                  <a:pt x="3691135" y="1250223"/>
                </a:lnTo>
                <a:lnTo>
                  <a:pt x="0" y="1250223"/>
                </a:lnTo>
                <a:lnTo>
                  <a:pt x="0" y="0"/>
                </a:lnTo>
                <a:close/>
              </a:path>
            </a:pathLst>
          </a:custGeom>
          <a:blipFill>
            <a:blip r:embed="rId4"/>
            <a:stretch>
              <a:fillRect l="-40035" t="-235181" r="-166137" b="-173284"/>
            </a:stretch>
          </a:blipFill>
        </p:spPr>
      </p:sp>
      <p:sp>
        <p:nvSpPr>
          <p:cNvPr name="TextBox 35" id="35"/>
          <p:cNvSpPr txBox="true"/>
          <p:nvPr/>
        </p:nvSpPr>
        <p:spPr>
          <a:xfrm rot="0">
            <a:off x="524646" y="657111"/>
            <a:ext cx="10399770" cy="3869661"/>
          </a:xfrm>
          <a:prstGeom prst="rect">
            <a:avLst/>
          </a:prstGeom>
        </p:spPr>
        <p:txBody>
          <a:bodyPr anchor="t" rtlCol="false" tIns="0" lIns="0" bIns="0" rIns="0">
            <a:spAutoFit/>
          </a:bodyPr>
          <a:lstStyle/>
          <a:p>
            <a:pPr algn="l" marL="0" indent="0" lvl="0">
              <a:lnSpc>
                <a:spcPts val="9822"/>
              </a:lnSpc>
            </a:pPr>
            <a:r>
              <a:rPr lang="en-US" b="true" sz="7795">
                <a:solidFill>
                  <a:srgbClr val="0A032B"/>
                </a:solidFill>
                <a:latin typeface="Neo Tech Bold"/>
                <a:ea typeface="Neo Tech Bold"/>
                <a:cs typeface="Neo Tech Bold"/>
                <a:sym typeface="Neo Tech Bold"/>
              </a:rPr>
              <a:t>Principio de funcionamiento del frenado magnético</a:t>
            </a:r>
          </a:p>
        </p:txBody>
      </p:sp>
      <p:sp>
        <p:nvSpPr>
          <p:cNvPr name="TextBox 36" id="36"/>
          <p:cNvSpPr txBox="true"/>
          <p:nvPr/>
        </p:nvSpPr>
        <p:spPr>
          <a:xfrm rot="0">
            <a:off x="8037727" y="4796131"/>
            <a:ext cx="2659381" cy="1078759"/>
          </a:xfrm>
          <a:prstGeom prst="rect">
            <a:avLst/>
          </a:prstGeom>
        </p:spPr>
        <p:txBody>
          <a:bodyPr anchor="t" rtlCol="false" tIns="0" lIns="0" bIns="0" rIns="0">
            <a:spAutoFit/>
          </a:bodyPr>
          <a:lstStyle/>
          <a:p>
            <a:pPr algn="l">
              <a:lnSpc>
                <a:spcPts val="4025"/>
              </a:lnSpc>
            </a:pPr>
            <a:r>
              <a:rPr lang="en-US" sz="3120" b="true">
                <a:solidFill>
                  <a:srgbClr val="0A032B"/>
                </a:solidFill>
                <a:latin typeface="Neo Tech Bold"/>
                <a:ea typeface="Neo Tech Bold"/>
                <a:cs typeface="Neo Tech Bold"/>
                <a:sym typeface="Neo Tech Bold"/>
              </a:rPr>
              <a:t>Dipolo magnético</a:t>
            </a:r>
          </a:p>
        </p:txBody>
      </p:sp>
      <p:sp>
        <p:nvSpPr>
          <p:cNvPr name="TextBox 37" id="37"/>
          <p:cNvSpPr txBox="true"/>
          <p:nvPr/>
        </p:nvSpPr>
        <p:spPr>
          <a:xfrm rot="0">
            <a:off x="6969511" y="6052149"/>
            <a:ext cx="4348978" cy="3957712"/>
          </a:xfrm>
          <a:prstGeom prst="rect">
            <a:avLst/>
          </a:prstGeom>
        </p:spPr>
        <p:txBody>
          <a:bodyPr anchor="t" rtlCol="false" tIns="0" lIns="0" bIns="0" rIns="0">
            <a:spAutoFit/>
          </a:bodyPr>
          <a:lstStyle/>
          <a:p>
            <a:pPr algn="l">
              <a:lnSpc>
                <a:spcPts val="2883"/>
              </a:lnSpc>
            </a:pPr>
            <a:r>
              <a:rPr lang="en-US" sz="2059" b="true">
                <a:solidFill>
                  <a:srgbClr val="0A032B"/>
                </a:solidFill>
                <a:latin typeface="Canva Sans Bold"/>
                <a:ea typeface="Canva Sans Bold"/>
                <a:cs typeface="Canva Sans Bold"/>
                <a:sym typeface="Canva Sans Bold"/>
              </a:rPr>
              <a:t>Un dipolo magnético (como un pequeño imán) ubicado en un campo magnético no uniforme experimenta una fuerza neta.</a:t>
            </a:r>
          </a:p>
          <a:p>
            <a:pPr algn="l">
              <a:lnSpc>
                <a:spcPts val="2883"/>
              </a:lnSpc>
            </a:pPr>
            <a:r>
              <a:rPr lang="en-US" sz="2059" b="true">
                <a:solidFill>
                  <a:srgbClr val="0A032B"/>
                </a:solidFill>
                <a:latin typeface="Canva Sans Bold"/>
                <a:ea typeface="Canva Sans Bold"/>
                <a:cs typeface="Canva Sans Bold"/>
                <a:sym typeface="Canva Sans Bold"/>
              </a:rPr>
              <a:t> Esta fuerza no aparece en campos constantes, ya que la fuerza magnética sobre un dipolo surge no por la magnitud del campo, sino por </a:t>
            </a:r>
            <a:r>
              <a:rPr lang="en-US" sz="2059" b="true">
                <a:solidFill>
                  <a:srgbClr val="FFFFFF"/>
                </a:solidFill>
                <a:latin typeface="Canva Sans Bold"/>
                <a:ea typeface="Canva Sans Bold"/>
                <a:cs typeface="Canva Sans Bold"/>
                <a:sym typeface="Canva Sans Bold"/>
              </a:rPr>
              <a:t>cómo cambia ese campo en el espacio.</a:t>
            </a:r>
          </a:p>
          <a:p>
            <a:pPr algn="l">
              <a:lnSpc>
                <a:spcPts val="2883"/>
              </a:lnSpc>
            </a:pPr>
          </a:p>
        </p:txBody>
      </p:sp>
      <p:sp>
        <p:nvSpPr>
          <p:cNvPr name="TextBox 38" id="38"/>
          <p:cNvSpPr txBox="true"/>
          <p:nvPr/>
        </p:nvSpPr>
        <p:spPr>
          <a:xfrm rot="0">
            <a:off x="12886784" y="4805656"/>
            <a:ext cx="3382578" cy="1069234"/>
          </a:xfrm>
          <a:prstGeom prst="rect">
            <a:avLst/>
          </a:prstGeom>
        </p:spPr>
        <p:txBody>
          <a:bodyPr anchor="t" rtlCol="false" tIns="0" lIns="0" bIns="0" rIns="0">
            <a:spAutoFit/>
          </a:bodyPr>
          <a:lstStyle/>
          <a:p>
            <a:pPr algn="l">
              <a:lnSpc>
                <a:spcPts val="4025"/>
              </a:lnSpc>
            </a:pPr>
            <a:r>
              <a:rPr lang="en-US" sz="3120" b="true">
                <a:solidFill>
                  <a:srgbClr val="0A032B"/>
                </a:solidFill>
                <a:latin typeface="Neo Tech Bold"/>
                <a:ea typeface="Neo Tech Bold"/>
                <a:cs typeface="Neo Tech Bold"/>
                <a:sym typeface="Neo Tech Bold"/>
              </a:rPr>
              <a:t>Frenado magnético</a:t>
            </a:r>
          </a:p>
        </p:txBody>
      </p:sp>
      <p:sp>
        <p:nvSpPr>
          <p:cNvPr name="TextBox 39" id="39"/>
          <p:cNvSpPr txBox="true"/>
          <p:nvPr/>
        </p:nvSpPr>
        <p:spPr>
          <a:xfrm rot="0">
            <a:off x="11705812" y="6080724"/>
            <a:ext cx="4940744" cy="2871862"/>
          </a:xfrm>
          <a:prstGeom prst="rect">
            <a:avLst/>
          </a:prstGeom>
        </p:spPr>
        <p:txBody>
          <a:bodyPr anchor="t" rtlCol="false" tIns="0" lIns="0" bIns="0" rIns="0">
            <a:spAutoFit/>
          </a:bodyPr>
          <a:lstStyle/>
          <a:p>
            <a:pPr algn="l">
              <a:lnSpc>
                <a:spcPts val="2883"/>
              </a:lnSpc>
            </a:pPr>
            <a:r>
              <a:rPr lang="en-US" sz="2059" b="true">
                <a:solidFill>
                  <a:srgbClr val="0A032B"/>
                </a:solidFill>
                <a:latin typeface="Canva Sans Bold"/>
                <a:ea typeface="Canva Sans Bold"/>
                <a:cs typeface="Canva Sans Bold"/>
                <a:sym typeface="Canva Sans Bold"/>
              </a:rPr>
              <a:t>En este caso, el imán (dipolo magnético) cae y entra en una zona donde el campo magnético cambia con la posición. Por eso, aparece una </a:t>
            </a:r>
            <a:r>
              <a:rPr lang="en-US" sz="2059" b="true">
                <a:solidFill>
                  <a:srgbClr val="FFFFFF"/>
                </a:solidFill>
                <a:latin typeface="Canva Sans Bold"/>
                <a:ea typeface="Canva Sans Bold"/>
                <a:cs typeface="Canva Sans Bold"/>
                <a:sym typeface="Canva Sans Bold"/>
              </a:rPr>
              <a:t>fuerza magnética que se opone al movimiento del imán</a:t>
            </a:r>
            <a:r>
              <a:rPr lang="en-US" sz="2059" b="true">
                <a:solidFill>
                  <a:srgbClr val="0A032B"/>
                </a:solidFill>
                <a:latin typeface="Canva Sans Bold"/>
                <a:ea typeface="Canva Sans Bold"/>
                <a:cs typeface="Canva Sans Bold"/>
                <a:sym typeface="Canva Sans Bold"/>
              </a:rPr>
              <a:t>, lo que provoca un frenado y una reducción de su velocidad.</a:t>
            </a:r>
          </a:p>
        </p:txBody>
      </p:sp>
      <p:sp>
        <p:nvSpPr>
          <p:cNvPr name="TextBox 40" id="40"/>
          <p:cNvSpPr txBox="true"/>
          <p:nvPr/>
        </p:nvSpPr>
        <p:spPr>
          <a:xfrm rot="0">
            <a:off x="12821601" y="-37568"/>
            <a:ext cx="10399770" cy="1383636"/>
          </a:xfrm>
          <a:prstGeom prst="rect">
            <a:avLst/>
          </a:prstGeom>
        </p:spPr>
        <p:txBody>
          <a:bodyPr anchor="t" rtlCol="false" tIns="0" lIns="0" bIns="0" rIns="0">
            <a:spAutoFit/>
          </a:bodyPr>
          <a:lstStyle/>
          <a:p>
            <a:pPr algn="l" marL="0" indent="0" lvl="0">
              <a:lnSpc>
                <a:spcPts val="9822"/>
              </a:lnSpc>
            </a:pPr>
            <a:r>
              <a:rPr lang="en-US" b="true" sz="7795">
                <a:solidFill>
                  <a:srgbClr val="0A032B"/>
                </a:solidFill>
                <a:latin typeface="Neo Tech Bold"/>
                <a:ea typeface="Neo Tech Bold"/>
                <a:cs typeface="Neo Tech Bold"/>
                <a:sym typeface="Neo Tech Bold"/>
              </a:rPr>
              <a:t>KARLA</a:t>
            </a:r>
          </a:p>
        </p:txBody>
      </p:sp>
      <p:sp>
        <p:nvSpPr>
          <p:cNvPr name="TextBox 41" id="41"/>
          <p:cNvSpPr txBox="true"/>
          <p:nvPr/>
        </p:nvSpPr>
        <p:spPr>
          <a:xfrm rot="0">
            <a:off x="2813649" y="4717272"/>
            <a:ext cx="2659381" cy="1078759"/>
          </a:xfrm>
          <a:prstGeom prst="rect">
            <a:avLst/>
          </a:prstGeom>
        </p:spPr>
        <p:txBody>
          <a:bodyPr anchor="t" rtlCol="false" tIns="0" lIns="0" bIns="0" rIns="0">
            <a:spAutoFit/>
          </a:bodyPr>
          <a:lstStyle/>
          <a:p>
            <a:pPr algn="l">
              <a:lnSpc>
                <a:spcPts val="4025"/>
              </a:lnSpc>
            </a:pPr>
            <a:r>
              <a:rPr lang="en-US" sz="3120" b="true">
                <a:solidFill>
                  <a:srgbClr val="0A032B"/>
                </a:solidFill>
                <a:latin typeface="Neo Tech Bold"/>
                <a:ea typeface="Neo Tech Bold"/>
                <a:cs typeface="Neo Tech Bold"/>
                <a:sym typeface="Neo Tech Bold"/>
              </a:rPr>
              <a:t>Ley de Faraday</a:t>
            </a:r>
          </a:p>
        </p:txBody>
      </p:sp>
      <p:sp>
        <p:nvSpPr>
          <p:cNvPr name="TextBox 42" id="42"/>
          <p:cNvSpPr txBox="true"/>
          <p:nvPr/>
        </p:nvSpPr>
        <p:spPr>
          <a:xfrm rot="0">
            <a:off x="1608777" y="6052149"/>
            <a:ext cx="4115754" cy="2509912"/>
          </a:xfrm>
          <a:prstGeom prst="rect">
            <a:avLst/>
          </a:prstGeom>
        </p:spPr>
        <p:txBody>
          <a:bodyPr anchor="t" rtlCol="false" tIns="0" lIns="0" bIns="0" rIns="0">
            <a:spAutoFit/>
          </a:bodyPr>
          <a:lstStyle/>
          <a:p>
            <a:pPr algn="l">
              <a:lnSpc>
                <a:spcPts val="2883"/>
              </a:lnSpc>
            </a:pPr>
            <a:r>
              <a:rPr lang="en-US" sz="2059" b="true">
                <a:solidFill>
                  <a:srgbClr val="0A032B"/>
                </a:solidFill>
                <a:latin typeface="Canva Sans Bold"/>
                <a:ea typeface="Canva Sans Bold"/>
                <a:cs typeface="Canva Sans Bold"/>
                <a:sym typeface="Canva Sans Bold"/>
              </a:rPr>
              <a:t>El freno magnético esta basado en la Ley de Faraday, ya que esta menciona que cuando el flujo del campo magnético cambia con el tiempo, surge una </a:t>
            </a:r>
            <a:r>
              <a:rPr lang="en-US" sz="2059" b="true">
                <a:solidFill>
                  <a:srgbClr val="FFFFFF"/>
                </a:solidFill>
                <a:latin typeface="Canva Sans Bold"/>
                <a:ea typeface="Canva Sans Bold"/>
                <a:cs typeface="Canva Sans Bold"/>
                <a:sym typeface="Canva Sans Bold"/>
              </a:rPr>
              <a:t>fuerza electromotriz (FEM)</a:t>
            </a:r>
            <a:r>
              <a:rPr lang="en-US" sz="2059" b="true">
                <a:solidFill>
                  <a:srgbClr val="0A032B"/>
                </a:solidFill>
                <a:latin typeface="Canva Sans Bold"/>
                <a:ea typeface="Canva Sans Bold"/>
                <a:cs typeface="Canva Sans Bold"/>
                <a:sym typeface="Canva Sans Bold"/>
              </a:rPr>
              <a:t> inducida.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95012" y="2344683"/>
            <a:ext cx="6928629" cy="7513149"/>
            <a:chOff x="0" y="0"/>
            <a:chExt cx="8019247" cy="8695774"/>
          </a:xfrm>
        </p:grpSpPr>
        <p:sp>
          <p:nvSpPr>
            <p:cNvPr name="Freeform 3" id="3"/>
            <p:cNvSpPr/>
            <p:nvPr/>
          </p:nvSpPr>
          <p:spPr>
            <a:xfrm flipH="false" flipV="false" rot="0">
              <a:off x="0" y="0"/>
              <a:ext cx="8019247" cy="8695774"/>
            </a:xfrm>
            <a:custGeom>
              <a:avLst/>
              <a:gdLst/>
              <a:ahLst/>
              <a:cxnLst/>
              <a:rect r="r" b="b" t="t" l="l"/>
              <a:pathLst>
                <a:path h="8695774" w="8019247">
                  <a:moveTo>
                    <a:pt x="0" y="8255188"/>
                  </a:moveTo>
                  <a:lnTo>
                    <a:pt x="0" y="440586"/>
                  </a:lnTo>
                  <a:cubicBezTo>
                    <a:pt x="0" y="197104"/>
                    <a:pt x="272654" y="0"/>
                    <a:pt x="609463" y="0"/>
                  </a:cubicBezTo>
                  <a:lnTo>
                    <a:pt x="7409784" y="0"/>
                  </a:lnTo>
                  <a:cubicBezTo>
                    <a:pt x="7746592" y="0"/>
                    <a:pt x="8019247" y="198264"/>
                    <a:pt x="8019247" y="440586"/>
                  </a:cubicBezTo>
                  <a:lnTo>
                    <a:pt x="8019247" y="8255188"/>
                  </a:lnTo>
                  <a:cubicBezTo>
                    <a:pt x="8019247" y="8498670"/>
                    <a:pt x="7746592" y="8695774"/>
                    <a:pt x="7409784" y="8695774"/>
                  </a:cubicBezTo>
                  <a:lnTo>
                    <a:pt x="609463" y="8695774"/>
                  </a:lnTo>
                  <a:cubicBezTo>
                    <a:pt x="274258" y="8695774"/>
                    <a:pt x="0" y="8498670"/>
                    <a:pt x="0" y="8255188"/>
                  </a:cubicBezTo>
                  <a:close/>
                </a:path>
              </a:pathLst>
            </a:custGeom>
            <a:blipFill>
              <a:blip r:embed="rId2"/>
              <a:stretch>
                <a:fillRect l="-23320" t="-5206" r="-36995" b="-16024"/>
              </a:stretch>
            </a:blipFill>
            <a:ln w="152400" cap="sq">
              <a:solidFill>
                <a:srgbClr val="526AB1"/>
              </a:solidFill>
              <a:prstDash val="solid"/>
              <a:miter/>
            </a:ln>
          </p:spPr>
        </p:sp>
      </p:grpSp>
      <p:sp>
        <p:nvSpPr>
          <p:cNvPr name="Freeform 4" id="4"/>
          <p:cNvSpPr/>
          <p:nvPr/>
        </p:nvSpPr>
        <p:spPr>
          <a:xfrm flipH="false" flipV="false" rot="302971">
            <a:off x="1782349" y="3548068"/>
            <a:ext cx="3753957" cy="1595432"/>
          </a:xfrm>
          <a:custGeom>
            <a:avLst/>
            <a:gdLst/>
            <a:ahLst/>
            <a:cxnLst/>
            <a:rect r="r" b="b" t="t" l="l"/>
            <a:pathLst>
              <a:path h="1595432" w="3753957">
                <a:moveTo>
                  <a:pt x="0" y="0"/>
                </a:moveTo>
                <a:lnTo>
                  <a:pt x="3753956" y="0"/>
                </a:lnTo>
                <a:lnTo>
                  <a:pt x="3753956" y="1595432"/>
                </a:lnTo>
                <a:lnTo>
                  <a:pt x="0" y="15954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361337" y="1153068"/>
            <a:ext cx="10312593" cy="2826055"/>
          </a:xfrm>
          <a:prstGeom prst="rect">
            <a:avLst/>
          </a:prstGeom>
        </p:spPr>
        <p:txBody>
          <a:bodyPr anchor="t" rtlCol="false" tIns="0" lIns="0" bIns="0" rIns="0">
            <a:spAutoFit/>
          </a:bodyPr>
          <a:lstStyle/>
          <a:p>
            <a:pPr algn="l">
              <a:lnSpc>
                <a:spcPts val="10319"/>
              </a:lnSpc>
            </a:pPr>
            <a:r>
              <a:rPr lang="en-US" sz="8973" b="true">
                <a:solidFill>
                  <a:srgbClr val="0A032B"/>
                </a:solidFill>
                <a:latin typeface="Neo Tech Bold"/>
                <a:ea typeface="Neo Tech Bold"/>
                <a:cs typeface="Neo Tech Bold"/>
                <a:sym typeface="Neo Tech Bold"/>
              </a:rPr>
              <a:t>Explicación del frenado magnético</a:t>
            </a:r>
          </a:p>
        </p:txBody>
      </p:sp>
      <p:sp>
        <p:nvSpPr>
          <p:cNvPr name="TextBox 6" id="6"/>
          <p:cNvSpPr txBox="true"/>
          <p:nvPr/>
        </p:nvSpPr>
        <p:spPr>
          <a:xfrm rot="0">
            <a:off x="7361337" y="3836248"/>
            <a:ext cx="10926663" cy="5643880"/>
          </a:xfrm>
          <a:prstGeom prst="rect">
            <a:avLst/>
          </a:prstGeom>
        </p:spPr>
        <p:txBody>
          <a:bodyPr anchor="t" rtlCol="false" tIns="0" lIns="0" bIns="0" rIns="0">
            <a:spAutoFit/>
          </a:bodyPr>
          <a:lstStyle/>
          <a:p>
            <a:pPr algn="l">
              <a:lnSpc>
                <a:spcPts val="4900"/>
              </a:lnSpc>
            </a:pPr>
            <a:r>
              <a:rPr lang="en-US" sz="3500">
                <a:solidFill>
                  <a:srgbClr val="0A032B"/>
                </a:solidFill>
                <a:latin typeface="Neo Tech"/>
                <a:ea typeface="Neo Tech"/>
                <a:cs typeface="Neo Tech"/>
                <a:sym typeface="Neo Tech"/>
              </a:rPr>
              <a:t>El freno funciona porque hay un campo magnético variable (no uniforme). Al moverse el dipolo en este campo, se genera una fuerza magnética inducida. Esta fuerza depende del valor y la dirección del momento magnético del dipolo, y esta determina qué tan fuerte y en qué sentido actúa el frenado. </a:t>
            </a:r>
            <a:r>
              <a:rPr lang="en-US" sz="3500">
                <a:solidFill>
                  <a:srgbClr val="0A032B"/>
                </a:solidFill>
                <a:latin typeface="Neo Tech"/>
                <a:ea typeface="Neo Tech"/>
                <a:cs typeface="Neo Tech"/>
                <a:sym typeface="Neo Tech"/>
              </a:rPr>
              <a:t>El frenado total se debe a esta fuerza magnética y la fuerza de fricción viscosa.</a:t>
            </a:r>
          </a:p>
          <a:p>
            <a:pPr algn="l" marL="0" indent="0" lvl="0">
              <a:lnSpc>
                <a:spcPts val="504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6263114" y="5143500"/>
            <a:ext cx="7704394" cy="4419147"/>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290" t="-2256" r="0" b="-17930"/>
              </a:stretch>
            </a:blipFill>
          </p:spPr>
        </p:sp>
      </p:grpSp>
      <p:sp>
        <p:nvSpPr>
          <p:cNvPr name="TextBox 13" id="13"/>
          <p:cNvSpPr txBox="true"/>
          <p:nvPr/>
        </p:nvSpPr>
        <p:spPr>
          <a:xfrm rot="0">
            <a:off x="1692689" y="1094953"/>
            <a:ext cx="9526323" cy="1655402"/>
          </a:xfrm>
          <a:prstGeom prst="rect">
            <a:avLst/>
          </a:prstGeom>
        </p:spPr>
        <p:txBody>
          <a:bodyPr anchor="t" rtlCol="false" tIns="0" lIns="0" bIns="0" rIns="0">
            <a:spAutoFit/>
          </a:bodyPr>
          <a:lstStyle/>
          <a:p>
            <a:pPr algn="l" marL="0" indent="0" lvl="0">
              <a:lnSpc>
                <a:spcPts val="11796"/>
              </a:lnSpc>
            </a:pPr>
            <a:r>
              <a:rPr lang="en-US" b="true" sz="9288">
                <a:solidFill>
                  <a:srgbClr val="FFFFFF"/>
                </a:solidFill>
                <a:latin typeface="Neo Tech Bold"/>
                <a:ea typeface="Neo Tech Bold"/>
                <a:cs typeface="Neo Tech Bold"/>
                <a:sym typeface="Neo Tech Bold"/>
              </a:rPr>
              <a:t>Freno Magnético</a:t>
            </a:r>
          </a:p>
        </p:txBody>
      </p:sp>
      <p:sp>
        <p:nvSpPr>
          <p:cNvPr name="TextBox 14" id="14"/>
          <p:cNvSpPr txBox="true"/>
          <p:nvPr/>
        </p:nvSpPr>
        <p:spPr>
          <a:xfrm rot="0">
            <a:off x="1692689" y="2506466"/>
            <a:ext cx="11619516" cy="4795307"/>
          </a:xfrm>
          <a:prstGeom prst="rect">
            <a:avLst/>
          </a:prstGeom>
        </p:spPr>
        <p:txBody>
          <a:bodyPr anchor="t" rtlCol="false" tIns="0" lIns="0" bIns="0" rIns="0">
            <a:spAutoFit/>
          </a:bodyPr>
          <a:lstStyle/>
          <a:p>
            <a:pPr algn="l">
              <a:lnSpc>
                <a:spcPts val="3956"/>
              </a:lnSpc>
            </a:pPr>
            <a:r>
              <a:rPr lang="en-US" sz="2825">
                <a:solidFill>
                  <a:srgbClr val="FFFFFF"/>
                </a:solidFill>
                <a:latin typeface="Canva Sans"/>
                <a:ea typeface="Canva Sans"/>
                <a:cs typeface="Canva Sans"/>
                <a:sym typeface="Canva Sans"/>
              </a:rPr>
              <a:t>Elementos clave del código:</a:t>
            </a:r>
          </a:p>
          <a:p>
            <a:pPr algn="l">
              <a:lnSpc>
                <a:spcPts val="2898"/>
              </a:lnSpc>
            </a:pPr>
            <a:r>
              <a:rPr lang="en-US" sz="2070">
                <a:solidFill>
                  <a:srgbClr val="FFFFFF"/>
                </a:solidFill>
                <a:latin typeface="Canva Sans"/>
                <a:ea typeface="Canva Sans"/>
                <a:cs typeface="Canva Sans"/>
                <a:sym typeface="Canva Sans"/>
              </a:rPr>
              <a:t>%Caida libre: </a:t>
            </a:r>
          </a:p>
          <a:p>
            <a:pPr algn="l">
              <a:lnSpc>
                <a:spcPts val="2898"/>
              </a:lnSpc>
            </a:pPr>
            <a:r>
              <a:rPr lang="en-US" sz="2070">
                <a:solidFill>
                  <a:srgbClr val="FFFFFF"/>
                </a:solidFill>
                <a:latin typeface="Canva Sans"/>
                <a:ea typeface="Canva Sans"/>
                <a:cs typeface="Canva Sans"/>
                <a:sym typeface="Canva Sans"/>
              </a:rPr>
              <a:t>zmfree(cc+1)=zmfree(cc)+vzfree(cc)*dt+0.5*(-9.81)*dt^2;</a:t>
            </a:r>
          </a:p>
          <a:p>
            <a:pPr algn="l">
              <a:lnSpc>
                <a:spcPts val="2898"/>
              </a:lnSpc>
            </a:pPr>
            <a:r>
              <a:rPr lang="en-US" sz="2070">
                <a:solidFill>
                  <a:srgbClr val="FFFFFF"/>
                </a:solidFill>
                <a:latin typeface="Canva Sans"/>
                <a:ea typeface="Canva Sans"/>
                <a:cs typeface="Canva Sans"/>
                <a:sym typeface="Canva Sans"/>
              </a:rPr>
              <a:t> vzfree(cc+1)=vzfree(cc)-9.81*dt; </a:t>
            </a:r>
          </a:p>
          <a:p>
            <a:pPr algn="l">
              <a:lnSpc>
                <a:spcPts val="2898"/>
              </a:lnSpc>
            </a:pPr>
            <a:r>
              <a:rPr lang="en-US" sz="2070">
                <a:solidFill>
                  <a:srgbClr val="FFFFFF"/>
                </a:solidFill>
                <a:latin typeface="Canva Sans"/>
                <a:ea typeface="Canva Sans"/>
                <a:cs typeface="Canva Sans"/>
                <a:sym typeface="Canva Sans"/>
              </a:rPr>
              <a:t>%Campo magnético no uniforme (aproximación Runge-Kutta4:</a:t>
            </a:r>
          </a:p>
          <a:p>
            <a:pPr algn="l">
              <a:lnSpc>
                <a:spcPts val="2898"/>
              </a:lnSpc>
            </a:pPr>
            <a:r>
              <a:rPr lang="en-US" sz="2070">
                <a:solidFill>
                  <a:srgbClr val="FFFFFF"/>
                </a:solidFill>
                <a:latin typeface="Canva Sans"/>
                <a:ea typeface="Canva Sans"/>
                <a:cs typeface="Canva Sans"/>
                <a:sym typeface="Canva Sans"/>
              </a:rPr>
              <a:t>z_next= z + (dt/6)*(k1z+2*k2z+2*k3z+k4z);</a:t>
            </a:r>
          </a:p>
          <a:p>
            <a:pPr algn="l">
              <a:lnSpc>
                <a:spcPts val="2898"/>
              </a:lnSpc>
            </a:pPr>
            <a:r>
              <a:rPr lang="en-US" sz="2070">
                <a:solidFill>
                  <a:srgbClr val="FFFFFF"/>
                </a:solidFill>
                <a:latin typeface="Canva Sans"/>
                <a:ea typeface="Canva Sans"/>
                <a:cs typeface="Canva Sans"/>
                <a:sym typeface="Canva Sans"/>
              </a:rPr>
              <a:t> v_next= v + (dt/6)*(k1v+2*k2v+2*k3v+k4v);</a:t>
            </a:r>
          </a:p>
          <a:p>
            <a:pPr algn="l">
              <a:lnSpc>
                <a:spcPts val="2898"/>
              </a:lnSpc>
            </a:pPr>
          </a:p>
          <a:p>
            <a:pPr algn="l">
              <a:lnSpc>
                <a:spcPts val="2898"/>
              </a:lnSpc>
            </a:pPr>
            <a:r>
              <a:rPr lang="en-US" sz="2070">
                <a:solidFill>
                  <a:srgbClr val="FFFFFF"/>
                </a:solidFill>
                <a:latin typeface="Canva Sans"/>
                <a:ea typeface="Canva Sans"/>
                <a:cs typeface="Canva Sans"/>
                <a:sym typeface="Canva Sans"/>
              </a:rPr>
              <a:t>%Fuerza Neta:</a:t>
            </a:r>
          </a:p>
          <a:p>
            <a:pPr algn="l">
              <a:lnSpc>
                <a:spcPts val="2898"/>
              </a:lnSpc>
            </a:pPr>
            <a:r>
              <a:rPr lang="en-US" sz="2070">
                <a:solidFill>
                  <a:srgbClr val="FFFFFF"/>
                </a:solidFill>
                <a:latin typeface="Canva Sans"/>
                <a:ea typeface="Canva Sans"/>
                <a:cs typeface="Canva Sans"/>
                <a:sym typeface="Canva Sans"/>
              </a:rPr>
              <a:t>Fm=-mag*dbz_dz; %Fuerza magnética</a:t>
            </a:r>
          </a:p>
          <a:p>
            <a:pPr algn="l">
              <a:lnSpc>
                <a:spcPts val="2898"/>
              </a:lnSpc>
            </a:pPr>
            <a:r>
              <a:rPr lang="en-US" sz="2070">
                <a:solidFill>
                  <a:srgbClr val="FFFFFF"/>
                </a:solidFill>
                <a:latin typeface="Canva Sans"/>
                <a:ea typeface="Canva Sans"/>
                <a:cs typeface="Canva Sans"/>
                <a:sym typeface="Canva Sans"/>
              </a:rPr>
              <a:t>Ff=-gamma*v; %Fuerza de fricción</a:t>
            </a:r>
          </a:p>
          <a:p>
            <a:pPr algn="l">
              <a:lnSpc>
                <a:spcPts val="2898"/>
              </a:lnSpc>
            </a:pPr>
            <a:r>
              <a:rPr lang="en-US" sz="2070">
                <a:solidFill>
                  <a:srgbClr val="FFFFFF"/>
                </a:solidFill>
                <a:latin typeface="Canva Sans"/>
                <a:ea typeface="Canva Sans"/>
                <a:cs typeface="Canva Sans"/>
                <a:sym typeface="Canva Sans"/>
              </a:rPr>
              <a:t>F=Fm+Ff+Fg; %Fuerza total (neta)</a:t>
            </a:r>
          </a:p>
          <a:p>
            <a:pPr algn="l">
              <a:lnSpc>
                <a:spcPts val="2898"/>
              </a:lnSpc>
            </a:pPr>
            <a:r>
              <a:rPr lang="en-US" sz="2070">
                <a:solidFill>
                  <a:srgbClr val="FFFFFF"/>
                </a:solidFill>
                <a:latin typeface="Canva Sans"/>
                <a:ea typeface="Canva Sans"/>
                <a:cs typeface="Canva Sans"/>
                <a:sym typeface="Canva Sans"/>
              </a:rPr>
              <a:t>a=F/m;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316886" y="1028700"/>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sp>
        <p:nvSpPr>
          <p:cNvPr name="Freeform 7" id="7"/>
          <p:cNvSpPr/>
          <p:nvPr/>
        </p:nvSpPr>
        <p:spPr>
          <a:xfrm flipH="false" flipV="false" rot="0">
            <a:off x="1567599" y="2976804"/>
            <a:ext cx="7820921" cy="2507185"/>
          </a:xfrm>
          <a:custGeom>
            <a:avLst/>
            <a:gdLst/>
            <a:ahLst/>
            <a:cxnLst/>
            <a:rect r="r" b="b" t="t" l="l"/>
            <a:pathLst>
              <a:path h="2507185" w="7820921">
                <a:moveTo>
                  <a:pt x="0" y="0"/>
                </a:moveTo>
                <a:lnTo>
                  <a:pt x="7820921" y="0"/>
                </a:lnTo>
                <a:lnTo>
                  <a:pt x="7820921" y="2507185"/>
                </a:lnTo>
                <a:lnTo>
                  <a:pt x="0" y="2507185"/>
                </a:lnTo>
                <a:lnTo>
                  <a:pt x="0" y="0"/>
                </a:lnTo>
                <a:close/>
              </a:path>
            </a:pathLst>
          </a:custGeom>
          <a:blipFill>
            <a:blip r:embed="rId4"/>
            <a:stretch>
              <a:fillRect l="-43840" t="-108484" r="-63822" b="-155894"/>
            </a:stretch>
          </a:blipFill>
        </p:spPr>
      </p:sp>
      <p:sp>
        <p:nvSpPr>
          <p:cNvPr name="Freeform 8" id="8"/>
          <p:cNvSpPr/>
          <p:nvPr/>
        </p:nvSpPr>
        <p:spPr>
          <a:xfrm flipH="false" flipV="false" rot="0">
            <a:off x="1567599" y="5483989"/>
            <a:ext cx="7820921" cy="805588"/>
          </a:xfrm>
          <a:custGeom>
            <a:avLst/>
            <a:gdLst/>
            <a:ahLst/>
            <a:cxnLst/>
            <a:rect r="r" b="b" t="t" l="l"/>
            <a:pathLst>
              <a:path h="805588" w="7820921">
                <a:moveTo>
                  <a:pt x="0" y="0"/>
                </a:moveTo>
                <a:lnTo>
                  <a:pt x="7820921" y="0"/>
                </a:lnTo>
                <a:lnTo>
                  <a:pt x="7820921" y="805589"/>
                </a:lnTo>
                <a:lnTo>
                  <a:pt x="0" y="805589"/>
                </a:lnTo>
                <a:lnTo>
                  <a:pt x="0" y="0"/>
                </a:lnTo>
                <a:close/>
              </a:path>
            </a:pathLst>
          </a:custGeom>
          <a:blipFill>
            <a:blip r:embed="rId5"/>
            <a:stretch>
              <a:fillRect l="-58588" t="-477241" r="-112833" b="-904980"/>
            </a:stretch>
          </a:blipFill>
        </p:spPr>
      </p:sp>
      <p:sp>
        <p:nvSpPr>
          <p:cNvPr name="Freeform 9" id="9"/>
          <p:cNvSpPr/>
          <p:nvPr/>
        </p:nvSpPr>
        <p:spPr>
          <a:xfrm flipH="false" flipV="false" rot="0">
            <a:off x="1567599" y="6284822"/>
            <a:ext cx="7820921" cy="3261234"/>
          </a:xfrm>
          <a:custGeom>
            <a:avLst/>
            <a:gdLst/>
            <a:ahLst/>
            <a:cxnLst/>
            <a:rect r="r" b="b" t="t" l="l"/>
            <a:pathLst>
              <a:path h="3261234" w="7820921">
                <a:moveTo>
                  <a:pt x="0" y="0"/>
                </a:moveTo>
                <a:lnTo>
                  <a:pt x="7820921" y="0"/>
                </a:lnTo>
                <a:lnTo>
                  <a:pt x="7820921" y="3261233"/>
                </a:lnTo>
                <a:lnTo>
                  <a:pt x="0" y="3261233"/>
                </a:lnTo>
                <a:lnTo>
                  <a:pt x="0" y="0"/>
                </a:lnTo>
                <a:close/>
              </a:path>
            </a:pathLst>
          </a:custGeom>
          <a:blipFill>
            <a:blip r:embed="rId6"/>
            <a:stretch>
              <a:fillRect l="-52707" t="-94942" r="-91468" b="-134440"/>
            </a:stretch>
          </a:blipFill>
        </p:spPr>
      </p:sp>
      <p:sp>
        <p:nvSpPr>
          <p:cNvPr name="Freeform 10" id="10"/>
          <p:cNvSpPr/>
          <p:nvPr/>
        </p:nvSpPr>
        <p:spPr>
          <a:xfrm flipH="false" flipV="false" rot="0">
            <a:off x="9915704" y="3001731"/>
            <a:ext cx="7820921" cy="1192690"/>
          </a:xfrm>
          <a:custGeom>
            <a:avLst/>
            <a:gdLst/>
            <a:ahLst/>
            <a:cxnLst/>
            <a:rect r="r" b="b" t="t" l="l"/>
            <a:pathLst>
              <a:path h="1192690" w="7820921">
                <a:moveTo>
                  <a:pt x="0" y="0"/>
                </a:moveTo>
                <a:lnTo>
                  <a:pt x="7820921" y="0"/>
                </a:lnTo>
                <a:lnTo>
                  <a:pt x="7820921" y="1192690"/>
                </a:lnTo>
                <a:lnTo>
                  <a:pt x="0" y="1192690"/>
                </a:lnTo>
                <a:lnTo>
                  <a:pt x="0" y="0"/>
                </a:lnTo>
                <a:close/>
              </a:path>
            </a:pathLst>
          </a:custGeom>
          <a:blipFill>
            <a:blip r:embed="rId7"/>
            <a:stretch>
              <a:fillRect l="0" t="0" r="0" b="0"/>
            </a:stretch>
          </a:blipFill>
        </p:spPr>
      </p:sp>
      <p:sp>
        <p:nvSpPr>
          <p:cNvPr name="TextBox 11" id="11"/>
          <p:cNvSpPr txBox="true"/>
          <p:nvPr/>
        </p:nvSpPr>
        <p:spPr>
          <a:xfrm rot="0">
            <a:off x="1585469" y="1346328"/>
            <a:ext cx="8845984" cy="1655402"/>
          </a:xfrm>
          <a:prstGeom prst="rect">
            <a:avLst/>
          </a:prstGeom>
        </p:spPr>
        <p:txBody>
          <a:bodyPr anchor="t" rtlCol="false" tIns="0" lIns="0" bIns="0" rIns="0">
            <a:spAutoFit/>
          </a:bodyPr>
          <a:lstStyle/>
          <a:p>
            <a:pPr algn="l" marL="0" indent="0" lvl="0">
              <a:lnSpc>
                <a:spcPts val="11796"/>
              </a:lnSpc>
            </a:pPr>
            <a:r>
              <a:rPr lang="en-US" b="true" sz="9288">
                <a:solidFill>
                  <a:srgbClr val="FFFFFF"/>
                </a:solidFill>
                <a:latin typeface="Neo Tech Bold"/>
                <a:ea typeface="Neo Tech Bold"/>
                <a:cs typeface="Neo Tech Bold"/>
                <a:sym typeface="Neo Tech Bold"/>
              </a:rPr>
              <a:t>Main (código)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138291" y="-1230496"/>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3521856" y="-351197"/>
            <a:ext cx="1998411" cy="1696151"/>
          </a:xfrm>
          <a:custGeom>
            <a:avLst/>
            <a:gdLst/>
            <a:ahLst/>
            <a:cxnLst/>
            <a:rect r="r" b="b" t="t" l="l"/>
            <a:pathLst>
              <a:path h="1696151" w="1998411">
                <a:moveTo>
                  <a:pt x="0" y="0"/>
                </a:moveTo>
                <a:lnTo>
                  <a:pt x="1998411" y="0"/>
                </a:lnTo>
                <a:lnTo>
                  <a:pt x="1998411" y="1696152"/>
                </a:lnTo>
                <a:lnTo>
                  <a:pt x="0" y="1696152"/>
                </a:lnTo>
                <a:lnTo>
                  <a:pt x="0" y="0"/>
                </a:lnTo>
                <a:close/>
              </a:path>
            </a:pathLst>
          </a:custGeom>
          <a:blipFill>
            <a:blip r:embed="rId5"/>
            <a:stretch>
              <a:fillRect l="0" t="0" r="0" b="0"/>
            </a:stretch>
          </a:blipFill>
        </p:spPr>
      </p:sp>
      <p:sp>
        <p:nvSpPr>
          <p:cNvPr name="Freeform 6" id="6"/>
          <p:cNvSpPr/>
          <p:nvPr/>
        </p:nvSpPr>
        <p:spPr>
          <a:xfrm flipH="false" flipV="false" rot="-722922">
            <a:off x="2883529" y="315698"/>
            <a:ext cx="1145372" cy="1145372"/>
          </a:xfrm>
          <a:custGeom>
            <a:avLst/>
            <a:gdLst/>
            <a:ahLst/>
            <a:cxnLst/>
            <a:rect r="r" b="b" t="t" l="l"/>
            <a:pathLst>
              <a:path h="1145372" w="1145372">
                <a:moveTo>
                  <a:pt x="0" y="0"/>
                </a:moveTo>
                <a:lnTo>
                  <a:pt x="1145371" y="0"/>
                </a:lnTo>
                <a:lnTo>
                  <a:pt x="1145371" y="1145371"/>
                </a:lnTo>
                <a:lnTo>
                  <a:pt x="0" y="1145371"/>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21" y="-363584"/>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grpSp>
        <p:nvGrpSpPr>
          <p:cNvPr name="Group 18" id="18"/>
          <p:cNvGrpSpPr>
            <a:grpSpLocks noChangeAspect="true"/>
          </p:cNvGrpSpPr>
          <p:nvPr/>
        </p:nvGrpSpPr>
        <p:grpSpPr>
          <a:xfrm rot="0">
            <a:off x="2528206" y="2966716"/>
            <a:ext cx="13231587" cy="7589478"/>
            <a:chOff x="0" y="0"/>
            <a:chExt cx="7981950" cy="4578350"/>
          </a:xfrm>
        </p:grpSpPr>
        <p:sp>
          <p:nvSpPr>
            <p:cNvPr name="Freeform 19" id="1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0" id="2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21" id="2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22" id="2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3" id="2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4"/>
              <a:stretch>
                <a:fillRect l="0" t="-9919" r="0" b="-9919"/>
              </a:stretch>
            </a:blipFill>
          </p:spPr>
        </p:sp>
      </p:grpSp>
      <p:sp>
        <p:nvSpPr>
          <p:cNvPr name="TextBox 24" id="24"/>
          <p:cNvSpPr txBox="true"/>
          <p:nvPr/>
        </p:nvSpPr>
        <p:spPr>
          <a:xfrm rot="0">
            <a:off x="3766938" y="715006"/>
            <a:ext cx="10754123" cy="1698498"/>
          </a:xfrm>
          <a:prstGeom prst="rect">
            <a:avLst/>
          </a:prstGeom>
        </p:spPr>
        <p:txBody>
          <a:bodyPr anchor="t" rtlCol="false" tIns="0" lIns="0" bIns="0" rIns="0">
            <a:spAutoFit/>
          </a:bodyPr>
          <a:lstStyle/>
          <a:p>
            <a:pPr algn="ctr">
              <a:lnSpc>
                <a:spcPts val="12432"/>
              </a:lnSpc>
              <a:spcBef>
                <a:spcPct val="0"/>
              </a:spcBef>
            </a:pPr>
            <a:r>
              <a:rPr lang="en-US" sz="8880">
                <a:solidFill>
                  <a:srgbClr val="0A032B"/>
                </a:solidFill>
                <a:latin typeface="Neo Tech"/>
                <a:ea typeface="Neo Tech"/>
                <a:cs typeface="Neo Tech"/>
                <a:sym typeface="Neo Tech"/>
              </a:rPr>
              <a:t>Simulación resultante</a:t>
            </a:r>
          </a:p>
        </p:txBody>
      </p:sp>
      <p:sp>
        <p:nvSpPr>
          <p:cNvPr name="TextBox 25" id="25"/>
          <p:cNvSpPr txBox="true"/>
          <p:nvPr/>
        </p:nvSpPr>
        <p:spPr>
          <a:xfrm rot="0">
            <a:off x="5748468" y="2365879"/>
            <a:ext cx="6791064" cy="381762"/>
          </a:xfrm>
          <a:prstGeom prst="rect">
            <a:avLst/>
          </a:prstGeom>
        </p:spPr>
        <p:txBody>
          <a:bodyPr anchor="t" rtlCol="false" tIns="0" lIns="0" bIns="0" rIns="0">
            <a:spAutoFit/>
          </a:bodyPr>
          <a:lstStyle/>
          <a:p>
            <a:pPr algn="ctr">
              <a:lnSpc>
                <a:spcPts val="3108"/>
              </a:lnSpc>
            </a:pPr>
            <a:r>
              <a:rPr lang="en-US" b="true" sz="2220" spc="461">
                <a:solidFill>
                  <a:srgbClr val="FFFFFF"/>
                </a:solidFill>
                <a:latin typeface="Canva Sans Bold"/>
                <a:ea typeface="Canva Sans Bold"/>
                <a:cs typeface="Canva Sans Bold"/>
                <a:sym typeface="Canva Sans Bold"/>
              </a:rPr>
              <a:t>EQUIPO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8390317" y="5267490"/>
            <a:ext cx="8868983"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Ana Griselda Ramírez Arámburo A01646287</a:t>
            </a:r>
          </a:p>
        </p:txBody>
      </p:sp>
      <p:sp>
        <p:nvSpPr>
          <p:cNvPr name="TextBox 3" id="3"/>
          <p:cNvSpPr txBox="true"/>
          <p:nvPr/>
        </p:nvSpPr>
        <p:spPr>
          <a:xfrm rot="0">
            <a:off x="8390317" y="6252872"/>
            <a:ext cx="8868983"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Evelyn Samantha Bravo Frausto A01646895</a:t>
            </a:r>
          </a:p>
        </p:txBody>
      </p:sp>
      <p:sp>
        <p:nvSpPr>
          <p:cNvPr name="TextBox 4" id="4"/>
          <p:cNvSpPr txBox="true"/>
          <p:nvPr/>
        </p:nvSpPr>
        <p:spPr>
          <a:xfrm rot="0">
            <a:off x="8202711" y="7187045"/>
            <a:ext cx="9056589"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Andrea Marlene Ramos Tiscareño A01646287 </a:t>
            </a:r>
          </a:p>
        </p:txBody>
      </p:sp>
      <p:sp>
        <p:nvSpPr>
          <p:cNvPr name="TextBox 5" id="5"/>
          <p:cNvSpPr txBox="true"/>
          <p:nvPr/>
        </p:nvSpPr>
        <p:spPr>
          <a:xfrm rot="0">
            <a:off x="8953135" y="8123455"/>
            <a:ext cx="8306165"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Karla Denisse Martínez Ponce A01641200</a:t>
            </a:r>
          </a:p>
        </p:txBody>
      </p:sp>
      <p:sp>
        <p:nvSpPr>
          <p:cNvPr name="Freeform 6" id="6"/>
          <p:cNvSpPr/>
          <p:nvPr/>
        </p:nvSpPr>
        <p:spPr>
          <a:xfrm flipH="false" flipV="false" rot="0">
            <a:off x="2491143" y="2756526"/>
            <a:ext cx="4470333" cy="6340898"/>
          </a:xfrm>
          <a:custGeom>
            <a:avLst/>
            <a:gdLst/>
            <a:ahLst/>
            <a:cxnLst/>
            <a:rect r="r" b="b" t="t" l="l"/>
            <a:pathLst>
              <a:path h="6340898" w="4470333">
                <a:moveTo>
                  <a:pt x="0" y="0"/>
                </a:moveTo>
                <a:lnTo>
                  <a:pt x="4470333" y="0"/>
                </a:lnTo>
                <a:lnTo>
                  <a:pt x="4470333" y="6340897"/>
                </a:lnTo>
                <a:lnTo>
                  <a:pt x="0" y="6340897"/>
                </a:lnTo>
                <a:lnTo>
                  <a:pt x="0" y="0"/>
                </a:lnTo>
                <a:close/>
              </a:path>
            </a:pathLst>
          </a:custGeom>
          <a:blipFill>
            <a:blip r:embed="rId2"/>
            <a:stretch>
              <a:fillRect l="0" t="0" r="0" b="0"/>
            </a:stretch>
          </a:blipFill>
        </p:spPr>
      </p:sp>
      <p:sp>
        <p:nvSpPr>
          <p:cNvPr name="TextBox 7" id="7"/>
          <p:cNvSpPr txBox="true"/>
          <p:nvPr/>
        </p:nvSpPr>
        <p:spPr>
          <a:xfrm rot="0">
            <a:off x="7983838" y="662794"/>
            <a:ext cx="9275462" cy="3257437"/>
          </a:xfrm>
          <a:prstGeom prst="rect">
            <a:avLst/>
          </a:prstGeom>
        </p:spPr>
        <p:txBody>
          <a:bodyPr anchor="t" rtlCol="false" tIns="0" lIns="0" bIns="0" rIns="0">
            <a:spAutoFit/>
          </a:bodyPr>
          <a:lstStyle/>
          <a:p>
            <a:pPr algn="l" marL="0" indent="0" lvl="0">
              <a:lnSpc>
                <a:spcPts val="11815"/>
              </a:lnSpc>
              <a:spcBef>
                <a:spcPct val="0"/>
              </a:spcBef>
            </a:pPr>
            <a:r>
              <a:rPr lang="en-US" b="true" sz="10741">
                <a:solidFill>
                  <a:srgbClr val="0A032B"/>
                </a:solidFill>
                <a:latin typeface="Neo Tech Bold"/>
                <a:ea typeface="Neo Tech Bold"/>
                <a:cs typeface="Neo Tech Bold"/>
                <a:sym typeface="Neo Tech Bold"/>
              </a:rPr>
              <a:t>INTEGRANTES DEL EQUIPO </a:t>
            </a:r>
          </a:p>
        </p:txBody>
      </p:sp>
      <p:sp>
        <p:nvSpPr>
          <p:cNvPr name="AutoShape 8" id="8"/>
          <p:cNvSpPr/>
          <p:nvPr/>
        </p:nvSpPr>
        <p:spPr>
          <a:xfrm flipV="true">
            <a:off x="7983838" y="6071897"/>
            <a:ext cx="9135594" cy="0"/>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7983838" y="7048495"/>
            <a:ext cx="9135594" cy="0"/>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7983838" y="8919077"/>
            <a:ext cx="9135594" cy="0"/>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7983838" y="7982668"/>
            <a:ext cx="9135594" cy="0"/>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7983838" y="5124450"/>
            <a:ext cx="9135594"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5E62"/>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901309"/>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62213" y="2031163"/>
            <a:ext cx="4634836" cy="3604596"/>
          </a:xfrm>
          <a:custGeom>
            <a:avLst/>
            <a:gdLst/>
            <a:ahLst/>
            <a:cxnLst/>
            <a:rect r="r" b="b" t="t" l="l"/>
            <a:pathLst>
              <a:path h="3604596" w="4634836">
                <a:moveTo>
                  <a:pt x="0" y="0"/>
                </a:moveTo>
                <a:lnTo>
                  <a:pt x="4634837" y="0"/>
                </a:lnTo>
                <a:lnTo>
                  <a:pt x="4634837" y="3604595"/>
                </a:lnTo>
                <a:lnTo>
                  <a:pt x="0" y="3604595"/>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124526" y="5872336"/>
            <a:ext cx="2901056" cy="4114974"/>
          </a:xfrm>
          <a:custGeom>
            <a:avLst/>
            <a:gdLst/>
            <a:ahLst/>
            <a:cxnLst/>
            <a:rect r="r" b="b" t="t" l="l"/>
            <a:pathLst>
              <a:path h="4114974" w="2901056">
                <a:moveTo>
                  <a:pt x="0" y="0"/>
                </a:moveTo>
                <a:lnTo>
                  <a:pt x="2901056" y="0"/>
                </a:lnTo>
                <a:lnTo>
                  <a:pt x="2901056"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910320" y="9814180"/>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2670150" y="1636119"/>
            <a:ext cx="12947701" cy="1729762"/>
          </a:xfrm>
          <a:prstGeom prst="rect">
            <a:avLst/>
          </a:prstGeom>
        </p:spPr>
        <p:txBody>
          <a:bodyPr anchor="t" rtlCol="false" tIns="0" lIns="0" bIns="0" rIns="0">
            <a:spAutoFit/>
          </a:bodyPr>
          <a:lstStyle/>
          <a:p>
            <a:pPr algn="ctr">
              <a:lnSpc>
                <a:spcPts val="12683"/>
              </a:lnSpc>
              <a:spcBef>
                <a:spcPct val="0"/>
              </a:spcBef>
            </a:pPr>
            <a:r>
              <a:rPr lang="en-US" b="true" sz="9059">
                <a:solidFill>
                  <a:srgbClr val="FFFFFF"/>
                </a:solidFill>
                <a:latin typeface="Neo Tech Bold"/>
                <a:ea typeface="Neo Tech Bold"/>
                <a:cs typeface="Neo Tech Bold"/>
                <a:sym typeface="Neo Tech Bold"/>
              </a:rPr>
              <a:t>Conclusión</a:t>
            </a:r>
          </a:p>
        </p:txBody>
      </p:sp>
      <p:sp>
        <p:nvSpPr>
          <p:cNvPr name="TextBox 19" id="19"/>
          <p:cNvSpPr txBox="true"/>
          <p:nvPr/>
        </p:nvSpPr>
        <p:spPr>
          <a:xfrm rot="0">
            <a:off x="2670150" y="3633787"/>
            <a:ext cx="12947701" cy="4170930"/>
          </a:xfrm>
          <a:prstGeom prst="rect">
            <a:avLst/>
          </a:prstGeom>
        </p:spPr>
        <p:txBody>
          <a:bodyPr anchor="t" rtlCol="false" tIns="0" lIns="0" bIns="0" rIns="0">
            <a:spAutoFit/>
          </a:bodyPr>
          <a:lstStyle/>
          <a:p>
            <a:pPr algn="ctr">
              <a:lnSpc>
                <a:spcPts val="3350"/>
              </a:lnSpc>
            </a:pPr>
            <a:r>
              <a:rPr lang="en-US" b="true" sz="2410" spc="132">
                <a:solidFill>
                  <a:srgbClr val="0A032B"/>
                </a:solidFill>
                <a:latin typeface="Canva Sans Bold"/>
                <a:ea typeface="Canva Sans Bold"/>
                <a:cs typeface="Canva Sans Bold"/>
                <a:sym typeface="Canva Sans Bold"/>
              </a:rPr>
              <a:t>Este proyecto demuestra la simulación del frenado magnético mediante  el análisis de la fuerza ejercida sobre un dipolo magnético.</a:t>
            </a:r>
          </a:p>
          <a:p>
            <a:pPr algn="ctr">
              <a:lnSpc>
                <a:spcPts val="3350"/>
              </a:lnSpc>
            </a:pPr>
            <a:r>
              <a:rPr lang="en-US" b="true" sz="2410" spc="132">
                <a:solidFill>
                  <a:srgbClr val="0A032B"/>
                </a:solidFill>
                <a:latin typeface="Canva Sans Bold"/>
                <a:ea typeface="Canva Sans Bold"/>
                <a:cs typeface="Canva Sans Bold"/>
                <a:sym typeface="Canva Sans Bold"/>
              </a:rPr>
              <a:t>El uso de métodos numéricos como Runge - Kutta de cuarto orden nos permitió dar resultados más precisos y estables, Además MATLAB facilito la visualización del campo magnético facilitando su cálculo y mostrando la dirección del campo magnético en el espacio.</a:t>
            </a:r>
          </a:p>
          <a:p>
            <a:pPr algn="ctr">
              <a:lnSpc>
                <a:spcPts val="3350"/>
              </a:lnSpc>
            </a:pPr>
            <a:r>
              <a:rPr lang="en-US" b="true" sz="2410" spc="132">
                <a:solidFill>
                  <a:srgbClr val="0A032B"/>
                </a:solidFill>
                <a:latin typeface="Canva Sans Bold"/>
                <a:ea typeface="Canva Sans Bold"/>
                <a:cs typeface="Canva Sans Bold"/>
                <a:sym typeface="Canva Sans Bold"/>
              </a:rPr>
              <a:t>Finalmente, la ley de Biot - Savart fue el núcleo físico y computacional del proyecto ya que sin ella no sería posible calcular el campo magnético real generado por espiras y determinar cómo actúa sobre el imán en movimiento y asi poder modelar el sistema de frenado de manera precisa.</a:t>
            </a:r>
          </a:p>
        </p:txBody>
      </p:sp>
      <p:sp>
        <p:nvSpPr>
          <p:cNvPr name="TextBox 20" id="20"/>
          <p:cNvSpPr txBox="true"/>
          <p:nvPr/>
        </p:nvSpPr>
        <p:spPr>
          <a:xfrm rot="0">
            <a:off x="2033154" y="1817478"/>
            <a:ext cx="2562106" cy="1566544"/>
          </a:xfrm>
          <a:prstGeom prst="rect">
            <a:avLst/>
          </a:prstGeom>
        </p:spPr>
        <p:txBody>
          <a:bodyPr anchor="t" rtlCol="false" tIns="0" lIns="0" bIns="0" rIns="0">
            <a:spAutoFit/>
          </a:bodyPr>
          <a:lstStyle/>
          <a:p>
            <a:pPr algn="ctr">
              <a:lnSpc>
                <a:spcPts val="12880"/>
              </a:lnSpc>
            </a:pPr>
            <a:r>
              <a:rPr lang="en-US" sz="9200" b="true">
                <a:solidFill>
                  <a:srgbClr val="0A032B"/>
                </a:solidFill>
                <a:latin typeface="Open Sans Bold"/>
                <a:ea typeface="Open Sans Bold"/>
                <a:cs typeface="Open Sans Bold"/>
                <a:sym typeface="Open Sans Bold"/>
              </a:rPr>
              <a:t>ANA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4102380" y="2662373"/>
            <a:ext cx="10754123" cy="1698498"/>
          </a:xfrm>
          <a:prstGeom prst="rect">
            <a:avLst/>
          </a:prstGeom>
        </p:spPr>
        <p:txBody>
          <a:bodyPr anchor="t" rtlCol="false" tIns="0" lIns="0" bIns="0" rIns="0">
            <a:spAutoFit/>
          </a:bodyPr>
          <a:lstStyle/>
          <a:p>
            <a:pPr algn="ctr">
              <a:lnSpc>
                <a:spcPts val="12432"/>
              </a:lnSpc>
              <a:spcBef>
                <a:spcPct val="0"/>
              </a:spcBef>
            </a:pPr>
            <a:r>
              <a:rPr lang="en-US" sz="8880">
                <a:solidFill>
                  <a:srgbClr val="0A032B"/>
                </a:solidFill>
                <a:latin typeface="Neo Tech"/>
                <a:ea typeface="Neo Tech"/>
                <a:cs typeface="Neo Tech"/>
                <a:sym typeface="Neo Tech"/>
              </a:rPr>
              <a:t>Muchas</a:t>
            </a:r>
          </a:p>
        </p:txBody>
      </p:sp>
      <p:sp>
        <p:nvSpPr>
          <p:cNvPr name="TextBox 19" id="19"/>
          <p:cNvSpPr txBox="true"/>
          <p:nvPr/>
        </p:nvSpPr>
        <p:spPr>
          <a:xfrm rot="0">
            <a:off x="2554921" y="3531705"/>
            <a:ext cx="13900837" cy="3658234"/>
          </a:xfrm>
          <a:prstGeom prst="rect">
            <a:avLst/>
          </a:prstGeom>
        </p:spPr>
        <p:txBody>
          <a:bodyPr anchor="t" rtlCol="false" tIns="0" lIns="0" bIns="0" rIns="0">
            <a:spAutoFit/>
          </a:bodyPr>
          <a:lstStyle/>
          <a:p>
            <a:pPr algn="ctr">
              <a:lnSpc>
                <a:spcPts val="26740"/>
              </a:lnSpc>
              <a:spcBef>
                <a:spcPct val="0"/>
              </a:spcBef>
            </a:pPr>
            <a:r>
              <a:rPr lang="en-US" b="true" sz="19100">
                <a:solidFill>
                  <a:srgbClr val="0A032B"/>
                </a:solidFill>
                <a:latin typeface="Neo Tech Bold"/>
                <a:ea typeface="Neo Tech Bold"/>
                <a:cs typeface="Neo Tech Bold"/>
                <a:sym typeface="Neo Tech Bold"/>
              </a:rPr>
              <a:t>GRACIAS</a:t>
            </a:r>
          </a:p>
        </p:txBody>
      </p:sp>
      <p:sp>
        <p:nvSpPr>
          <p:cNvPr name="TextBox 20" id="20"/>
          <p:cNvSpPr txBox="true"/>
          <p:nvPr/>
        </p:nvSpPr>
        <p:spPr>
          <a:xfrm rot="0">
            <a:off x="5995096" y="6927621"/>
            <a:ext cx="6791064" cy="381762"/>
          </a:xfrm>
          <a:prstGeom prst="rect">
            <a:avLst/>
          </a:prstGeom>
        </p:spPr>
        <p:txBody>
          <a:bodyPr anchor="t" rtlCol="false" tIns="0" lIns="0" bIns="0" rIns="0">
            <a:spAutoFit/>
          </a:bodyPr>
          <a:lstStyle/>
          <a:p>
            <a:pPr algn="ctr">
              <a:lnSpc>
                <a:spcPts val="3108"/>
              </a:lnSpc>
            </a:pPr>
            <a:r>
              <a:rPr lang="en-US" b="true" sz="2220" spc="461">
                <a:solidFill>
                  <a:srgbClr val="FFFFFF"/>
                </a:solidFill>
                <a:latin typeface="Canva Sans Bold"/>
                <a:ea typeface="Canva Sans Bold"/>
                <a:cs typeface="Canva Sans Bold"/>
                <a:sym typeface="Canva Sans Bold"/>
              </a:rPr>
              <a:t>EQUIPO 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495011" y="9258300"/>
            <a:ext cx="2432160" cy="875577"/>
          </a:xfrm>
          <a:custGeom>
            <a:avLst/>
            <a:gdLst/>
            <a:ahLst/>
            <a:cxnLst/>
            <a:rect r="r" b="b" t="t" l="l"/>
            <a:pathLst>
              <a:path h="875577" w="2432160">
                <a:moveTo>
                  <a:pt x="0" y="0"/>
                </a:moveTo>
                <a:lnTo>
                  <a:pt x="2432159" y="0"/>
                </a:lnTo>
                <a:lnTo>
                  <a:pt x="2432159" y="875577"/>
                </a:lnTo>
                <a:lnTo>
                  <a:pt x="0" y="875577"/>
                </a:lnTo>
                <a:lnTo>
                  <a:pt x="0" y="0"/>
                </a:lnTo>
                <a:close/>
              </a:path>
            </a:pathLst>
          </a:custGeom>
          <a:blipFill>
            <a:blip r:embed="rId2"/>
            <a:stretch>
              <a:fillRect l="0" t="0" r="0" b="0"/>
            </a:stretch>
          </a:blipFill>
        </p:spPr>
      </p:sp>
      <p:sp>
        <p:nvSpPr>
          <p:cNvPr name="Freeform 3" id="3"/>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3"/>
            <a:stretch>
              <a:fillRect l="0" t="0" r="0" b="0"/>
            </a:stretch>
          </a:blipFill>
        </p:spPr>
      </p:sp>
      <p:sp>
        <p:nvSpPr>
          <p:cNvPr name="Freeform 4" id="4"/>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4"/>
            <a:stretch>
              <a:fillRect l="0" t="0" r="0" b="0"/>
            </a:stretch>
          </a:blipFill>
        </p:spPr>
      </p:sp>
      <p:sp>
        <p:nvSpPr>
          <p:cNvPr name="Freeform 5" id="5"/>
          <p:cNvSpPr/>
          <p:nvPr/>
        </p:nvSpPr>
        <p:spPr>
          <a:xfrm flipH="false" flipV="false" rot="1539154">
            <a:off x="6175571" y="8970361"/>
            <a:ext cx="985285" cy="2633279"/>
          </a:xfrm>
          <a:custGeom>
            <a:avLst/>
            <a:gdLst/>
            <a:ahLst/>
            <a:cxnLst/>
            <a:rect r="r" b="b" t="t" l="l"/>
            <a:pathLst>
              <a:path h="2633279" w="985285">
                <a:moveTo>
                  <a:pt x="0" y="0"/>
                </a:moveTo>
                <a:lnTo>
                  <a:pt x="985285" y="0"/>
                </a:lnTo>
                <a:lnTo>
                  <a:pt x="985285" y="2633278"/>
                </a:lnTo>
                <a:lnTo>
                  <a:pt x="0" y="2633278"/>
                </a:lnTo>
                <a:lnTo>
                  <a:pt x="0" y="0"/>
                </a:lnTo>
                <a:close/>
              </a:path>
            </a:pathLst>
          </a:custGeom>
          <a:blipFill>
            <a:blip r:embed="rId5"/>
            <a:stretch>
              <a:fillRect l="0" t="0" r="0" b="0"/>
            </a:stretch>
          </a:blipFill>
        </p:spPr>
      </p:sp>
      <p:sp>
        <p:nvSpPr>
          <p:cNvPr name="Freeform 6" id="6"/>
          <p:cNvSpPr/>
          <p:nvPr/>
        </p:nvSpPr>
        <p:spPr>
          <a:xfrm flipH="false" flipV="false" rot="-979245">
            <a:off x="15685211" y="8900462"/>
            <a:ext cx="2712275" cy="2302044"/>
          </a:xfrm>
          <a:custGeom>
            <a:avLst/>
            <a:gdLst/>
            <a:ahLst/>
            <a:cxnLst/>
            <a:rect r="r" b="b" t="t" l="l"/>
            <a:pathLst>
              <a:path h="2302044" w="2712275">
                <a:moveTo>
                  <a:pt x="0" y="0"/>
                </a:moveTo>
                <a:lnTo>
                  <a:pt x="2712275" y="0"/>
                </a:lnTo>
                <a:lnTo>
                  <a:pt x="2712275" y="2302043"/>
                </a:lnTo>
                <a:lnTo>
                  <a:pt x="0" y="2302043"/>
                </a:lnTo>
                <a:lnTo>
                  <a:pt x="0" y="0"/>
                </a:lnTo>
                <a:close/>
              </a:path>
            </a:pathLst>
          </a:custGeom>
          <a:blipFill>
            <a:blip r:embed="rId6"/>
            <a:stretch>
              <a:fillRect l="0" t="0" r="0" b="0"/>
            </a:stretch>
          </a:blipFill>
        </p:spPr>
      </p:sp>
      <p:sp>
        <p:nvSpPr>
          <p:cNvPr name="Freeform 7" id="7"/>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7"/>
            <a:stretch>
              <a:fillRect l="0" t="0" r="0" b="0"/>
            </a:stretch>
          </a:blipFill>
        </p:spPr>
      </p:sp>
      <p:sp>
        <p:nvSpPr>
          <p:cNvPr name="Freeform 8" id="8"/>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8"/>
            <a:stretch>
              <a:fillRect l="0" t="0" r="0" b="0"/>
            </a:stretch>
          </a:blipFill>
        </p:spPr>
      </p:sp>
      <p:sp>
        <p:nvSpPr>
          <p:cNvPr name="Freeform 9" id="9"/>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9"/>
            <a:stretch>
              <a:fillRect l="0" t="0" r="0" b="0"/>
            </a:stretch>
          </a:blipFill>
        </p:spPr>
      </p:sp>
      <p:sp>
        <p:nvSpPr>
          <p:cNvPr name="Freeform 10" id="10"/>
          <p:cNvSpPr/>
          <p:nvPr/>
        </p:nvSpPr>
        <p:spPr>
          <a:xfrm flipH="false" flipV="false" rot="-4896660">
            <a:off x="11375937" y="9340917"/>
            <a:ext cx="2760951" cy="1473658"/>
          </a:xfrm>
          <a:custGeom>
            <a:avLst/>
            <a:gdLst/>
            <a:ahLst/>
            <a:cxnLst/>
            <a:rect r="r" b="b" t="t" l="l"/>
            <a:pathLst>
              <a:path h="1473658" w="2760951">
                <a:moveTo>
                  <a:pt x="0" y="0"/>
                </a:moveTo>
                <a:lnTo>
                  <a:pt x="2760951" y="0"/>
                </a:lnTo>
                <a:lnTo>
                  <a:pt x="2760951" y="1473657"/>
                </a:lnTo>
                <a:lnTo>
                  <a:pt x="0" y="1473657"/>
                </a:lnTo>
                <a:lnTo>
                  <a:pt x="0" y="0"/>
                </a:lnTo>
                <a:close/>
              </a:path>
            </a:pathLst>
          </a:custGeom>
          <a:blipFill>
            <a:blip r:embed="rId10"/>
            <a:stretch>
              <a:fillRect l="0" t="0" r="0" b="0"/>
            </a:stretch>
          </a:blipFill>
        </p:spPr>
      </p:sp>
      <p:sp>
        <p:nvSpPr>
          <p:cNvPr name="Freeform 11" id="11"/>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11"/>
            <a:stretch>
              <a:fillRect l="0" t="0" r="0" b="0"/>
            </a:stretch>
          </a:blipFill>
        </p:spPr>
      </p:sp>
      <p:sp>
        <p:nvSpPr>
          <p:cNvPr name="Freeform 12" id="12"/>
          <p:cNvSpPr/>
          <p:nvPr/>
        </p:nvSpPr>
        <p:spPr>
          <a:xfrm flipH="false" flipV="false" rot="0">
            <a:off x="8084508" y="9258300"/>
            <a:ext cx="2706514" cy="1292360"/>
          </a:xfrm>
          <a:custGeom>
            <a:avLst/>
            <a:gdLst/>
            <a:ahLst/>
            <a:cxnLst/>
            <a:rect r="r" b="b" t="t" l="l"/>
            <a:pathLst>
              <a:path h="1292360" w="2706514">
                <a:moveTo>
                  <a:pt x="0" y="0"/>
                </a:moveTo>
                <a:lnTo>
                  <a:pt x="2706514" y="0"/>
                </a:lnTo>
                <a:lnTo>
                  <a:pt x="2706514" y="1292360"/>
                </a:lnTo>
                <a:lnTo>
                  <a:pt x="0" y="1292360"/>
                </a:lnTo>
                <a:lnTo>
                  <a:pt x="0" y="0"/>
                </a:lnTo>
                <a:close/>
              </a:path>
            </a:pathLst>
          </a:custGeom>
          <a:blipFill>
            <a:blip r:embed="rId12"/>
            <a:stretch>
              <a:fillRect l="0" t="0" r="0" b="0"/>
            </a:stretch>
          </a:blipFill>
        </p:spPr>
      </p:sp>
      <p:sp>
        <p:nvSpPr>
          <p:cNvPr name="TextBox 13" id="13"/>
          <p:cNvSpPr txBox="true"/>
          <p:nvPr/>
        </p:nvSpPr>
        <p:spPr>
          <a:xfrm rot="0">
            <a:off x="1834181" y="1817478"/>
            <a:ext cx="15207167" cy="129290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Bibliografía </a:t>
            </a:r>
          </a:p>
        </p:txBody>
      </p:sp>
      <p:sp>
        <p:nvSpPr>
          <p:cNvPr name="TextBox 14" id="14"/>
          <p:cNvSpPr txBox="true"/>
          <p:nvPr/>
        </p:nvSpPr>
        <p:spPr>
          <a:xfrm rot="0">
            <a:off x="458948" y="3072282"/>
            <a:ext cx="17340708" cy="7005464"/>
          </a:xfrm>
          <a:prstGeom prst="rect">
            <a:avLst/>
          </a:prstGeom>
        </p:spPr>
        <p:txBody>
          <a:bodyPr anchor="t" rtlCol="false" tIns="0" lIns="0" bIns="0" rIns="0">
            <a:spAutoFit/>
          </a:bodyPr>
          <a:lstStyle/>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Universidad Complutense de Madrid. (s.f.). Universidad Complutense de Madrid. https://www.ucm.es/data/cont/docs/76-2013-07-11-25_Magnetic_brake.pdf</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Magnetismo - Concepto, historia y aplicaciones. (n.d.). Concepto.de. </a:t>
            </a:r>
            <a:r>
              <a:rPr lang="en-US" sz="2606" u="sng">
                <a:solidFill>
                  <a:srgbClr val="0A032B"/>
                </a:solidFill>
                <a:latin typeface="Canva Sans"/>
                <a:ea typeface="Canva Sans"/>
                <a:cs typeface="Canva Sans"/>
                <a:sym typeface="Canva Sans"/>
                <a:hlinkClick r:id="rId13" tooltip="https://concepto.de/magnetismo/"/>
              </a:rPr>
              <a:t>https://concepto.de/magnetismo/</a:t>
            </a:r>
            <a:r>
              <a:rPr lang="en-US" sz="2606">
                <a:solidFill>
                  <a:srgbClr val="0A032B"/>
                </a:solidFill>
                <a:latin typeface="Canva Sans"/>
                <a:ea typeface="Canva Sans"/>
                <a:cs typeface="Canva Sans"/>
                <a:sym typeface="Canva Sans"/>
              </a:rPr>
              <a:t> </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Campo Magnético - Concepto, origen, tipos y características. (n.d.). </a:t>
            </a:r>
            <a:r>
              <a:rPr lang="en-US" sz="2606" u="sng">
                <a:solidFill>
                  <a:srgbClr val="0A032B"/>
                </a:solidFill>
                <a:latin typeface="Canva Sans"/>
                <a:ea typeface="Canva Sans"/>
                <a:cs typeface="Canva Sans"/>
                <a:sym typeface="Canva Sans"/>
                <a:hlinkClick r:id="rId14" tooltip="https://concepto.de/campo-magnetico/"/>
              </a:rPr>
              <a:t>https://concepto.de/campo-magnetico/</a:t>
            </a:r>
            <a:r>
              <a:rPr lang="en-US" sz="2606">
                <a:solidFill>
                  <a:srgbClr val="0A032B"/>
                </a:solidFill>
                <a:latin typeface="Canva Sans"/>
                <a:ea typeface="Canva Sans"/>
                <a:cs typeface="Canva Sans"/>
                <a:sym typeface="Canva Sans"/>
              </a:rPr>
              <a:t> </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Matan. (2024, March 21). Frenado Magnético: Explicación y Uso – Electricity – Magnetism. Electricity-Magnetism.org. </a:t>
            </a:r>
            <a:r>
              <a:rPr lang="en-US" sz="2606" u="sng">
                <a:solidFill>
                  <a:srgbClr val="0A032B"/>
                </a:solidFill>
                <a:latin typeface="Canva Sans"/>
                <a:ea typeface="Canva Sans"/>
                <a:cs typeface="Canva Sans"/>
                <a:sym typeface="Canva Sans"/>
                <a:hlinkClick r:id="rId15" tooltip="https://www.electricity-magnetism.org/es/frenado-magnetico-explicacion-y-uso/"/>
              </a:rPr>
              <a:t>https://www.electricity-magnetism.org/es/frenado-magnetico-explicacion-y-uso/</a:t>
            </a:r>
            <a:r>
              <a:rPr lang="en-US" sz="2606">
                <a:solidFill>
                  <a:srgbClr val="0A032B"/>
                </a:solidFill>
                <a:latin typeface="Canva Sans"/>
                <a:ea typeface="Canva Sans"/>
                <a:cs typeface="Canva Sans"/>
                <a:sym typeface="Canva Sans"/>
              </a:rPr>
              <a:t> </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Zapata, F. (2020, June 29). Ley de Biot-Savart: fórmula, demostración, aplicaciones, ejercicios. Lifeder. </a:t>
            </a:r>
            <a:r>
              <a:rPr lang="en-US" sz="2606" u="sng">
                <a:solidFill>
                  <a:srgbClr val="0A032B"/>
                </a:solidFill>
                <a:latin typeface="Canva Sans"/>
                <a:ea typeface="Canva Sans"/>
                <a:cs typeface="Canva Sans"/>
                <a:sym typeface="Canva Sans"/>
                <a:hlinkClick r:id="rId16" tooltip="https://www.lifeder.com/ley-biot-savart/"/>
              </a:rPr>
              <a:t>https://www.lifeder.com/ley-biot-savart/</a:t>
            </a:r>
            <a:r>
              <a:rPr lang="en-US" sz="2606">
                <a:solidFill>
                  <a:srgbClr val="0A032B"/>
                </a:solidFill>
                <a:latin typeface="Canva Sans"/>
                <a:ea typeface="Canva Sans"/>
                <a:cs typeface="Canva Sans"/>
                <a:sym typeface="Canva Sans"/>
              </a:rPr>
              <a:t> </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Matan. (2023, November 13). ¿Cómo funciona una corriente de Foucault? – Electricity – Magnetism. Electricity-Magnetism.org. </a:t>
            </a:r>
            <a:r>
              <a:rPr lang="en-US" sz="2606" u="sng">
                <a:solidFill>
                  <a:srgbClr val="0A032B"/>
                </a:solidFill>
                <a:latin typeface="Canva Sans"/>
                <a:ea typeface="Canva Sans"/>
                <a:cs typeface="Canva Sans"/>
                <a:sym typeface="Canva Sans"/>
                <a:hlinkClick r:id="rId17" tooltip="https://www.electricity-magnetism.org/es/como-funciona-una-corriente-de-foucault/"/>
              </a:rPr>
              <a:t>https://www.electricity-magnetism.org/es/como-funciona-una-corriente-de-foucault/</a:t>
            </a:r>
            <a:r>
              <a:rPr lang="en-US" sz="2606">
                <a:solidFill>
                  <a:srgbClr val="0A032B"/>
                </a:solidFill>
                <a:latin typeface="Canva Sans"/>
                <a:ea typeface="Canva Sans"/>
                <a:cs typeface="Canva Sans"/>
                <a:sym typeface="Canva Sans"/>
              </a:rPr>
              <a:t> </a:t>
            </a:r>
          </a:p>
          <a:p>
            <a:pPr algn="l" marL="562785" indent="-281392" lvl="1">
              <a:lnSpc>
                <a:spcPts val="3466"/>
              </a:lnSpc>
              <a:buFont typeface="Arial"/>
              <a:buChar char="•"/>
            </a:pPr>
            <a:r>
              <a:rPr lang="en-US" sz="2606">
                <a:solidFill>
                  <a:srgbClr val="0A032B"/>
                </a:solidFill>
                <a:latin typeface="Canva Sans"/>
                <a:ea typeface="Canva Sans"/>
                <a:cs typeface="Canva Sans"/>
                <a:sym typeface="Canva Sans"/>
              </a:rPr>
              <a:t>FRENOS MÁGNETICOS. (s. f.). [Conjunto de datos]. https://www.canva.com/design/DAGm1AwEIBw/bUV-D2ljb00Xl0nD6Vh7VQ/edit</a:t>
            </a:r>
          </a:p>
          <a:p>
            <a:pPr algn="l">
              <a:lnSpc>
                <a:spcPts val="3466"/>
              </a:lnSpc>
            </a:pPr>
          </a:p>
          <a:p>
            <a:pPr algn="l" marL="0" indent="0" lvl="0">
              <a:lnSpc>
                <a:spcPts val="346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26AB1"/>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901309"/>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910320" y="9244805"/>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2670150" y="2480331"/>
            <a:ext cx="12947701" cy="1729762"/>
          </a:xfrm>
          <a:prstGeom prst="rect">
            <a:avLst/>
          </a:prstGeom>
        </p:spPr>
        <p:txBody>
          <a:bodyPr anchor="t" rtlCol="false" tIns="0" lIns="0" bIns="0" rIns="0">
            <a:spAutoFit/>
          </a:bodyPr>
          <a:lstStyle/>
          <a:p>
            <a:pPr algn="ctr">
              <a:lnSpc>
                <a:spcPts val="12683"/>
              </a:lnSpc>
              <a:spcBef>
                <a:spcPct val="0"/>
              </a:spcBef>
            </a:pPr>
            <a:r>
              <a:rPr lang="en-US" b="true" sz="9059">
                <a:solidFill>
                  <a:srgbClr val="FFFFFF"/>
                </a:solidFill>
                <a:latin typeface="Neo Tech Bold"/>
                <a:ea typeface="Neo Tech Bold"/>
                <a:cs typeface="Neo Tech Bold"/>
                <a:sym typeface="Neo Tech Bold"/>
              </a:rPr>
              <a:t>Situación Problema </a:t>
            </a:r>
          </a:p>
        </p:txBody>
      </p:sp>
      <p:sp>
        <p:nvSpPr>
          <p:cNvPr name="TextBox 19" id="19"/>
          <p:cNvSpPr txBox="true"/>
          <p:nvPr/>
        </p:nvSpPr>
        <p:spPr>
          <a:xfrm rot="0">
            <a:off x="3705196" y="4448218"/>
            <a:ext cx="11204836" cy="2836083"/>
          </a:xfrm>
          <a:prstGeom prst="rect">
            <a:avLst/>
          </a:prstGeom>
        </p:spPr>
        <p:txBody>
          <a:bodyPr anchor="t" rtlCol="false" tIns="0" lIns="0" bIns="0" rIns="0">
            <a:spAutoFit/>
          </a:bodyPr>
          <a:lstStyle/>
          <a:p>
            <a:pPr algn="ctr">
              <a:lnSpc>
                <a:spcPts val="3211"/>
              </a:lnSpc>
            </a:pPr>
            <a:r>
              <a:rPr lang="en-US" sz="2310" spc="127">
                <a:solidFill>
                  <a:srgbClr val="FFFFFF"/>
                </a:solidFill>
                <a:latin typeface="Canva Sans"/>
                <a:ea typeface="Canva Sans"/>
                <a:cs typeface="Canva Sans"/>
                <a:sym typeface="Canva Sans"/>
              </a:rPr>
              <a:t>Debes crear una simulación computacional de la desaceleración por frenado magnético con corrientes de Eddy de una góndola en una torre de caída de un parque de diversiones. Podrás especificar, entre otros parámetros, la altura total de la torre y la altura de la parte conductora de la torre que sirve para el frenado magnético. La simulación debe mostrar graficas de la velocidad y aceleración como función de la altura de la góndola.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0281985" y="4232385"/>
            <a:ext cx="1616524" cy="16165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348831" y="4232385"/>
            <a:ext cx="1616524" cy="16165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0513727" y="4518634"/>
            <a:ext cx="1153041" cy="1044026"/>
          </a:xfrm>
          <a:custGeom>
            <a:avLst/>
            <a:gdLst/>
            <a:ahLst/>
            <a:cxnLst/>
            <a:rect r="r" b="b" t="t" l="l"/>
            <a:pathLst>
              <a:path h="1044026" w="1153041">
                <a:moveTo>
                  <a:pt x="0" y="0"/>
                </a:moveTo>
                <a:lnTo>
                  <a:pt x="1153040" y="0"/>
                </a:lnTo>
                <a:lnTo>
                  <a:pt x="1153040" y="1044026"/>
                </a:lnTo>
                <a:lnTo>
                  <a:pt x="0" y="1044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254899" y="4240994"/>
            <a:ext cx="1616524" cy="16165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6315408" y="4232385"/>
            <a:ext cx="1616524" cy="16165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6745499" y="4628800"/>
            <a:ext cx="879011" cy="879011"/>
          </a:xfrm>
          <a:custGeom>
            <a:avLst/>
            <a:gdLst/>
            <a:ahLst/>
            <a:cxnLst/>
            <a:rect r="r" b="b" t="t" l="l"/>
            <a:pathLst>
              <a:path h="879011" w="879011">
                <a:moveTo>
                  <a:pt x="0" y="0"/>
                </a:moveTo>
                <a:lnTo>
                  <a:pt x="879011" y="0"/>
                </a:lnTo>
                <a:lnTo>
                  <a:pt x="879011" y="879012"/>
                </a:lnTo>
                <a:lnTo>
                  <a:pt x="0" y="879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555984" y="4561600"/>
            <a:ext cx="1010055" cy="1010055"/>
          </a:xfrm>
          <a:custGeom>
            <a:avLst/>
            <a:gdLst/>
            <a:ahLst/>
            <a:cxnLst/>
            <a:rect r="r" b="b" t="t" l="l"/>
            <a:pathLst>
              <a:path h="1010055" w="1010055">
                <a:moveTo>
                  <a:pt x="0" y="0"/>
                </a:moveTo>
                <a:lnTo>
                  <a:pt x="1010055" y="0"/>
                </a:lnTo>
                <a:lnTo>
                  <a:pt x="1010055" y="1010055"/>
                </a:lnTo>
                <a:lnTo>
                  <a:pt x="0" y="1010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764874" y="4635081"/>
            <a:ext cx="811132" cy="811132"/>
          </a:xfrm>
          <a:custGeom>
            <a:avLst/>
            <a:gdLst/>
            <a:ahLst/>
            <a:cxnLst/>
            <a:rect r="r" b="b" t="t" l="l"/>
            <a:pathLst>
              <a:path h="811132" w="811132">
                <a:moveTo>
                  <a:pt x="0" y="0"/>
                </a:moveTo>
                <a:lnTo>
                  <a:pt x="811132" y="0"/>
                </a:lnTo>
                <a:lnTo>
                  <a:pt x="811132" y="811132"/>
                </a:lnTo>
                <a:lnTo>
                  <a:pt x="0" y="811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171310" y="2101960"/>
            <a:ext cx="15945380" cy="1620838"/>
          </a:xfrm>
          <a:prstGeom prst="rect">
            <a:avLst/>
          </a:prstGeom>
        </p:spPr>
        <p:txBody>
          <a:bodyPr anchor="t" rtlCol="false" tIns="0" lIns="0" bIns="0" rIns="0">
            <a:spAutoFit/>
          </a:bodyPr>
          <a:lstStyle/>
          <a:p>
            <a:pPr algn="ctr" marL="0" indent="0" lvl="0">
              <a:lnSpc>
                <a:spcPts val="11289"/>
              </a:lnSpc>
              <a:spcBef>
                <a:spcPct val="0"/>
              </a:spcBef>
            </a:pPr>
            <a:r>
              <a:rPr lang="en-US" b="true" sz="9407">
                <a:solidFill>
                  <a:srgbClr val="0A032B"/>
                </a:solidFill>
                <a:latin typeface="Neo Tech Bold"/>
                <a:ea typeface="Neo Tech Bold"/>
                <a:cs typeface="Neo Tech Bold"/>
                <a:sym typeface="Neo Tech Bold"/>
              </a:rPr>
              <a:t>Conceptos Generales</a:t>
            </a:r>
          </a:p>
        </p:txBody>
      </p:sp>
      <p:sp>
        <p:nvSpPr>
          <p:cNvPr name="TextBox 19" id="19"/>
          <p:cNvSpPr txBox="true"/>
          <p:nvPr/>
        </p:nvSpPr>
        <p:spPr>
          <a:xfrm rot="0">
            <a:off x="1547540" y="6294398"/>
            <a:ext cx="3219107" cy="427482"/>
          </a:xfrm>
          <a:prstGeom prst="rect">
            <a:avLst/>
          </a:prstGeom>
        </p:spPr>
        <p:txBody>
          <a:bodyPr anchor="t" rtlCol="false" tIns="0" lIns="0" bIns="0" rIns="0">
            <a:spAutoFit/>
          </a:bodyPr>
          <a:lstStyle/>
          <a:p>
            <a:pPr algn="ctr">
              <a:lnSpc>
                <a:spcPts val="2638"/>
              </a:lnSpc>
            </a:pPr>
            <a:r>
              <a:rPr lang="en-US" b="true" sz="2899">
                <a:solidFill>
                  <a:srgbClr val="0A032B"/>
                </a:solidFill>
                <a:latin typeface="Neo Tech Bold"/>
                <a:ea typeface="Neo Tech Bold"/>
                <a:cs typeface="Neo Tech Bold"/>
                <a:sym typeface="Neo Tech Bold"/>
              </a:rPr>
              <a:t>Magnetismo</a:t>
            </a:r>
          </a:p>
        </p:txBody>
      </p:sp>
      <p:sp>
        <p:nvSpPr>
          <p:cNvPr name="TextBox 20" id="20"/>
          <p:cNvSpPr txBox="true"/>
          <p:nvPr/>
        </p:nvSpPr>
        <p:spPr>
          <a:xfrm rot="0">
            <a:off x="5567281" y="6294398"/>
            <a:ext cx="3235447" cy="427482"/>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Campo magnético </a:t>
            </a:r>
          </a:p>
        </p:txBody>
      </p:sp>
      <p:sp>
        <p:nvSpPr>
          <p:cNvPr name="TextBox 21" id="21"/>
          <p:cNvSpPr txBox="true"/>
          <p:nvPr/>
        </p:nvSpPr>
        <p:spPr>
          <a:xfrm rot="0">
            <a:off x="9652029" y="6124536"/>
            <a:ext cx="3142815" cy="767207"/>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Fuerza sobre un dipolo magnético</a:t>
            </a:r>
          </a:p>
        </p:txBody>
      </p:sp>
      <p:sp>
        <p:nvSpPr>
          <p:cNvPr name="TextBox 22" id="22"/>
          <p:cNvSpPr txBox="true"/>
          <p:nvPr/>
        </p:nvSpPr>
        <p:spPr>
          <a:xfrm rot="0">
            <a:off x="13551810" y="6124536"/>
            <a:ext cx="3564880" cy="767207"/>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Simulación del frenado magnético </a:t>
            </a:r>
          </a:p>
        </p:txBody>
      </p:sp>
      <p:sp>
        <p:nvSpPr>
          <p:cNvPr name="TextBox 23" id="23"/>
          <p:cNvSpPr txBox="true"/>
          <p:nvPr/>
        </p:nvSpPr>
        <p:spPr>
          <a:xfrm rot="0">
            <a:off x="9652029" y="6999755"/>
            <a:ext cx="3188650" cy="28957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Un imán (dipolo) en un campo magnético no uniforme experimenta una fuerza neta, que aparece debido al gradiente del campo. En esta simulación se analiza un imán que se mueve por gravedad hacia un sistema de espiras.</a:t>
            </a:r>
          </a:p>
        </p:txBody>
      </p:sp>
      <p:sp>
        <p:nvSpPr>
          <p:cNvPr name="TextBox 24" id="24"/>
          <p:cNvSpPr txBox="true"/>
          <p:nvPr/>
        </p:nvSpPr>
        <p:spPr>
          <a:xfrm rot="0">
            <a:off x="5590680" y="6999755"/>
            <a:ext cx="3188650" cy="28957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El campo magnético es una región del espacio en la que una fuerza magnética actúa sobre un material con propiedades magnéticas. E n este proyecto el campo magnético es generado por espiras de corriente usando la ley de Biot - Savart</a:t>
            </a:r>
          </a:p>
        </p:txBody>
      </p:sp>
      <p:sp>
        <p:nvSpPr>
          <p:cNvPr name="TextBox 25" id="25"/>
          <p:cNvSpPr txBox="true"/>
          <p:nvPr/>
        </p:nvSpPr>
        <p:spPr>
          <a:xfrm rot="0">
            <a:off x="1547540" y="6999755"/>
            <a:ext cx="3188650" cy="257192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El magnetismo es una manifestación de una de las fuerzas fundamentales de la naturaleza. En este caso, se estudia como un imán interactúa con campos magnéticos generados por corrientes eléctricas </a:t>
            </a:r>
          </a:p>
        </p:txBody>
      </p:sp>
      <p:sp>
        <p:nvSpPr>
          <p:cNvPr name="TextBox 26" id="26"/>
          <p:cNvSpPr txBox="true"/>
          <p:nvPr/>
        </p:nvSpPr>
        <p:spPr>
          <a:xfrm rot="0">
            <a:off x="13551810" y="7285505"/>
            <a:ext cx="3400209" cy="2571928"/>
          </a:xfrm>
          <a:prstGeom prst="rect">
            <a:avLst/>
          </a:prstGeom>
        </p:spPr>
        <p:txBody>
          <a:bodyPr anchor="t" rtlCol="false" tIns="0" lIns="0" bIns="0" rIns="0">
            <a:spAutoFit/>
          </a:bodyPr>
          <a:lstStyle/>
          <a:p>
            <a:pPr algn="just">
              <a:lnSpc>
                <a:spcPts val="2618"/>
              </a:lnSpc>
            </a:pPr>
            <a:r>
              <a:rPr lang="en-US" sz="1745" b="true">
                <a:solidFill>
                  <a:srgbClr val="0A032B"/>
                </a:solidFill>
                <a:latin typeface="Canva Sans Bold"/>
                <a:ea typeface="Canva Sans Bold"/>
                <a:cs typeface="Canva Sans Bold"/>
                <a:sym typeface="Canva Sans Bold"/>
              </a:rPr>
              <a:t>Se modela como un imán cayendo es frenado sin contacto al entrar en la región del campo. </a:t>
            </a:r>
          </a:p>
          <a:p>
            <a:pPr algn="just">
              <a:lnSpc>
                <a:spcPts val="2618"/>
              </a:lnSpc>
            </a:pPr>
            <a:r>
              <a:rPr lang="en-US" b="true" sz="1745">
                <a:solidFill>
                  <a:srgbClr val="0A032B"/>
                </a:solidFill>
                <a:latin typeface="Canva Sans Bold"/>
                <a:ea typeface="Canva Sans Bold"/>
                <a:cs typeface="Canva Sans Bold"/>
                <a:sym typeface="Canva Sans Bold"/>
              </a:rPr>
              <a:t>Inicialmente se usa el método de Euler, pero se mejora usando Runge-Kutta de orden 4. </a:t>
            </a:r>
          </a:p>
        </p:txBody>
      </p:sp>
      <p:sp>
        <p:nvSpPr>
          <p:cNvPr name="Freeform 27" id="27"/>
          <p:cNvSpPr/>
          <p:nvPr/>
        </p:nvSpPr>
        <p:spPr>
          <a:xfrm flipH="false" flipV="false" rot="-3317210">
            <a:off x="17151725" y="1056477"/>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10"/>
            <a:stretch>
              <a:fillRect l="0" t="0" r="0" b="0"/>
            </a:stretch>
          </a:blipFill>
        </p:spPr>
      </p:sp>
      <p:sp>
        <p:nvSpPr>
          <p:cNvPr name="Freeform 28" id="28"/>
          <p:cNvSpPr/>
          <p:nvPr/>
        </p:nvSpPr>
        <p:spPr>
          <a:xfrm flipH="false" flipV="false" rot="6678109">
            <a:off x="2525686" y="-689009"/>
            <a:ext cx="1055576" cy="2821138"/>
          </a:xfrm>
          <a:custGeom>
            <a:avLst/>
            <a:gdLst/>
            <a:ahLst/>
            <a:cxnLst/>
            <a:rect r="r" b="b" t="t" l="l"/>
            <a:pathLst>
              <a:path h="2821138" w="1055576">
                <a:moveTo>
                  <a:pt x="0" y="0"/>
                </a:moveTo>
                <a:lnTo>
                  <a:pt x="1055575" y="0"/>
                </a:lnTo>
                <a:lnTo>
                  <a:pt x="1055575" y="2821138"/>
                </a:lnTo>
                <a:lnTo>
                  <a:pt x="0" y="2821138"/>
                </a:lnTo>
                <a:lnTo>
                  <a:pt x="0" y="0"/>
                </a:lnTo>
                <a:close/>
              </a:path>
            </a:pathLst>
          </a:custGeom>
          <a:blipFill>
            <a:blip r:embed="rId11"/>
            <a:stretch>
              <a:fillRect l="0" t="0" r="0" b="0"/>
            </a:stretch>
          </a:blipFill>
        </p:spPr>
      </p:sp>
      <p:sp>
        <p:nvSpPr>
          <p:cNvPr name="Freeform 29" id="29"/>
          <p:cNvSpPr/>
          <p:nvPr/>
        </p:nvSpPr>
        <p:spPr>
          <a:xfrm flipH="false" flipV="false" rot="-755236">
            <a:off x="-2207033" y="-138719"/>
            <a:ext cx="4634836" cy="3604596"/>
          </a:xfrm>
          <a:custGeom>
            <a:avLst/>
            <a:gdLst/>
            <a:ahLst/>
            <a:cxnLst/>
            <a:rect r="r" b="b" t="t" l="l"/>
            <a:pathLst>
              <a:path h="3604596" w="4634836">
                <a:moveTo>
                  <a:pt x="0" y="0"/>
                </a:moveTo>
                <a:lnTo>
                  <a:pt x="4634837" y="0"/>
                </a:lnTo>
                <a:lnTo>
                  <a:pt x="4634837" y="3604595"/>
                </a:lnTo>
                <a:lnTo>
                  <a:pt x="0" y="3604595"/>
                </a:lnTo>
                <a:lnTo>
                  <a:pt x="0" y="0"/>
                </a:lnTo>
                <a:close/>
              </a:path>
            </a:pathLst>
          </a:custGeom>
          <a:blipFill>
            <a:blip r:embed="rId12"/>
            <a:stretch>
              <a:fillRect l="0" t="0" r="-1166" b="0"/>
            </a:stretch>
          </a:blipFill>
        </p:spPr>
      </p:sp>
      <p:sp>
        <p:nvSpPr>
          <p:cNvPr name="Freeform 30" id="30"/>
          <p:cNvSpPr/>
          <p:nvPr/>
        </p:nvSpPr>
        <p:spPr>
          <a:xfrm flipH="false" flipV="false" rot="10137168">
            <a:off x="12421137" y="-511312"/>
            <a:ext cx="6562722" cy="1632922"/>
          </a:xfrm>
          <a:custGeom>
            <a:avLst/>
            <a:gdLst/>
            <a:ahLst/>
            <a:cxnLst/>
            <a:rect r="r" b="b" t="t" l="l"/>
            <a:pathLst>
              <a:path h="1632922" w="6562722">
                <a:moveTo>
                  <a:pt x="0" y="0"/>
                </a:moveTo>
                <a:lnTo>
                  <a:pt x="6562722" y="0"/>
                </a:lnTo>
                <a:lnTo>
                  <a:pt x="6562722" y="1632923"/>
                </a:lnTo>
                <a:lnTo>
                  <a:pt x="0" y="1632923"/>
                </a:lnTo>
                <a:lnTo>
                  <a:pt x="0" y="0"/>
                </a:lnTo>
                <a:close/>
              </a:path>
            </a:pathLst>
          </a:custGeom>
          <a:blipFill>
            <a:blip r:embed="rId13"/>
            <a:stretch>
              <a:fillRect l="-44677" t="0" r="0" b="-538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10255561" y="7939403"/>
            <a:ext cx="6079261" cy="1517087"/>
          </a:xfrm>
          <a:custGeom>
            <a:avLst/>
            <a:gdLst/>
            <a:ahLst/>
            <a:cxnLst/>
            <a:rect r="r" b="b" t="t" l="l"/>
            <a:pathLst>
              <a:path h="1517087" w="6079261">
                <a:moveTo>
                  <a:pt x="0" y="0"/>
                </a:moveTo>
                <a:lnTo>
                  <a:pt x="6079262" y="0"/>
                </a:lnTo>
                <a:lnTo>
                  <a:pt x="6079262" y="1517087"/>
                </a:lnTo>
                <a:lnTo>
                  <a:pt x="0" y="1517087"/>
                </a:lnTo>
                <a:lnTo>
                  <a:pt x="0" y="0"/>
                </a:lnTo>
                <a:close/>
              </a:path>
            </a:pathLst>
          </a:custGeom>
          <a:blipFill>
            <a:blip r:embed="rId8"/>
            <a:stretch>
              <a:fillRect l="0" t="0" r="0" b="0"/>
            </a:stretch>
          </a:blipFill>
        </p:spPr>
      </p:sp>
      <p:sp>
        <p:nvSpPr>
          <p:cNvPr name="Freeform 9" id="9"/>
          <p:cNvSpPr/>
          <p:nvPr/>
        </p:nvSpPr>
        <p:spPr>
          <a:xfrm flipH="false" flipV="false" rot="0">
            <a:off x="760405" y="7240029"/>
            <a:ext cx="7669709" cy="2146188"/>
          </a:xfrm>
          <a:custGeom>
            <a:avLst/>
            <a:gdLst/>
            <a:ahLst/>
            <a:cxnLst/>
            <a:rect r="r" b="b" t="t" l="l"/>
            <a:pathLst>
              <a:path h="2146188" w="7669709">
                <a:moveTo>
                  <a:pt x="0" y="0"/>
                </a:moveTo>
                <a:lnTo>
                  <a:pt x="7669709" y="0"/>
                </a:lnTo>
                <a:lnTo>
                  <a:pt x="7669709" y="2146188"/>
                </a:lnTo>
                <a:lnTo>
                  <a:pt x="0" y="2146188"/>
                </a:lnTo>
                <a:lnTo>
                  <a:pt x="0" y="0"/>
                </a:lnTo>
                <a:close/>
              </a:path>
            </a:pathLst>
          </a:custGeom>
          <a:blipFill>
            <a:blip r:embed="rId9"/>
            <a:stretch>
              <a:fillRect l="0" t="0" r="-7757" b="0"/>
            </a:stretch>
          </a:blipFill>
        </p:spPr>
      </p:sp>
      <p:sp>
        <p:nvSpPr>
          <p:cNvPr name="TextBox 10" id="10"/>
          <p:cNvSpPr txBox="true"/>
          <p:nvPr/>
        </p:nvSpPr>
        <p:spPr>
          <a:xfrm rot="0">
            <a:off x="1934438" y="2189025"/>
            <a:ext cx="15207167" cy="129290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Ley de Biot - Savart </a:t>
            </a:r>
          </a:p>
        </p:txBody>
      </p:sp>
      <p:sp>
        <p:nvSpPr>
          <p:cNvPr name="TextBox 11" id="11"/>
          <p:cNvSpPr txBox="true"/>
          <p:nvPr/>
        </p:nvSpPr>
        <p:spPr>
          <a:xfrm rot="0">
            <a:off x="760405" y="3668600"/>
            <a:ext cx="7737131" cy="3062114"/>
          </a:xfrm>
          <a:prstGeom prst="rect">
            <a:avLst/>
          </a:prstGeom>
        </p:spPr>
        <p:txBody>
          <a:bodyPr anchor="t" rtlCol="false" tIns="0" lIns="0" bIns="0" rIns="0">
            <a:spAutoFit/>
          </a:bodyPr>
          <a:lstStyle/>
          <a:p>
            <a:pPr algn="l" marL="0" indent="0" lvl="0">
              <a:lnSpc>
                <a:spcPts val="3466"/>
              </a:lnSpc>
            </a:pPr>
            <a:r>
              <a:rPr lang="en-US" sz="2606">
                <a:solidFill>
                  <a:srgbClr val="0A032B"/>
                </a:solidFill>
                <a:latin typeface="Canva Sans"/>
                <a:ea typeface="Canva Sans"/>
                <a:cs typeface="Canva Sans"/>
                <a:sym typeface="Canva Sans"/>
              </a:rPr>
              <a:t>La ley de Biot - Savart es una herramienta fundamental para este proyecto, ya que permite calcular el campo magnético generado por una distribución de corriente eléctrica, como un conjunto de espiras (sonoide). Este campo ayuda a simular el frenado magnético que ocurre en la caída del imán. </a:t>
            </a:r>
          </a:p>
        </p:txBody>
      </p:sp>
      <p:sp>
        <p:nvSpPr>
          <p:cNvPr name="TextBox 12" id="12"/>
          <p:cNvSpPr txBox="true"/>
          <p:nvPr/>
        </p:nvSpPr>
        <p:spPr>
          <a:xfrm rot="0">
            <a:off x="9771921" y="3668600"/>
            <a:ext cx="8027736" cy="3500264"/>
          </a:xfrm>
          <a:prstGeom prst="rect">
            <a:avLst/>
          </a:prstGeom>
        </p:spPr>
        <p:txBody>
          <a:bodyPr anchor="t" rtlCol="false" tIns="0" lIns="0" bIns="0" rIns="0">
            <a:spAutoFit/>
          </a:bodyPr>
          <a:lstStyle/>
          <a:p>
            <a:pPr algn="l">
              <a:lnSpc>
                <a:spcPts val="3466"/>
              </a:lnSpc>
            </a:pPr>
            <a:r>
              <a:rPr lang="en-US" sz="2606">
                <a:solidFill>
                  <a:srgbClr val="0A032B"/>
                </a:solidFill>
                <a:latin typeface="Canva Sans"/>
                <a:ea typeface="Canva Sans"/>
                <a:cs typeface="Canva Sans"/>
                <a:sym typeface="Canva Sans"/>
              </a:rPr>
              <a:t>La fuerza de frenado sobre un imán (dipolo) en movimiento depende del gradiente del campo magnético. Para obtener esta fuerza es necesario conocer cómo cambia B en el espacio. </a:t>
            </a:r>
          </a:p>
          <a:p>
            <a:pPr algn="l" marL="0" indent="0" lvl="0">
              <a:lnSpc>
                <a:spcPts val="3466"/>
              </a:lnSpc>
            </a:pPr>
            <a:r>
              <a:rPr lang="en-US" sz="2606">
                <a:solidFill>
                  <a:srgbClr val="0A032B"/>
                </a:solidFill>
                <a:latin typeface="Canva Sans"/>
                <a:ea typeface="Canva Sans"/>
                <a:cs typeface="Canva Sans"/>
                <a:sym typeface="Canva Sans"/>
              </a:rPr>
              <a:t>La ley de Biot - Savart nos permitió construir este campo de forma realista a partir del diseño del sistema de espiras, que es lo que induce la desaceleración por corrientes Eddy. </a:t>
            </a:r>
          </a:p>
        </p:txBody>
      </p:sp>
      <p:sp>
        <p:nvSpPr>
          <p:cNvPr name="TextBox 13" id="13"/>
          <p:cNvSpPr txBox="true"/>
          <p:nvPr/>
        </p:nvSpPr>
        <p:spPr>
          <a:xfrm rot="0">
            <a:off x="77753" y="9905058"/>
            <a:ext cx="7045917" cy="305944"/>
          </a:xfrm>
          <a:prstGeom prst="rect">
            <a:avLst/>
          </a:prstGeom>
        </p:spPr>
        <p:txBody>
          <a:bodyPr anchor="t" rtlCol="false" tIns="0" lIns="0" bIns="0" rIns="0">
            <a:spAutoFit/>
          </a:bodyPr>
          <a:lstStyle/>
          <a:p>
            <a:pPr algn="l">
              <a:lnSpc>
                <a:spcPts val="1911"/>
              </a:lnSpc>
            </a:pPr>
            <a:r>
              <a:rPr lang="en-US" sz="2100" b="true">
                <a:solidFill>
                  <a:srgbClr val="0A032B"/>
                </a:solidFill>
                <a:latin typeface="Neo Tech Bold"/>
                <a:ea typeface="Neo Tech Bold"/>
                <a:cs typeface="Neo Tech Bold"/>
                <a:sym typeface="Neo Tech Bold"/>
              </a:rPr>
              <a:t>Ana Griselda Ramírez Arámburo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TextBox 8" id="8"/>
          <p:cNvSpPr txBox="true"/>
          <p:nvPr/>
        </p:nvSpPr>
        <p:spPr>
          <a:xfrm rot="0">
            <a:off x="370372" y="3668600"/>
            <a:ext cx="7737131" cy="1309514"/>
          </a:xfrm>
          <a:prstGeom prst="rect">
            <a:avLst/>
          </a:prstGeom>
        </p:spPr>
        <p:txBody>
          <a:bodyPr anchor="t" rtlCol="false" tIns="0" lIns="0" bIns="0" rIns="0">
            <a:spAutoFit/>
          </a:bodyPr>
          <a:lstStyle/>
          <a:p>
            <a:pPr algn="ctr">
              <a:lnSpc>
                <a:spcPts val="3466"/>
              </a:lnSpc>
            </a:pPr>
            <a:r>
              <a:rPr lang="en-US" sz="2606">
                <a:solidFill>
                  <a:srgbClr val="0A032B"/>
                </a:solidFill>
                <a:latin typeface="Canva Sans"/>
                <a:ea typeface="Canva Sans"/>
                <a:cs typeface="Canva Sans"/>
                <a:sym typeface="Canva Sans"/>
              </a:rPr>
              <a:t>Pequeño segmento variación infinitesimal en la longitud de una curva.</a:t>
            </a:r>
          </a:p>
          <a:p>
            <a:pPr algn="ctr" marL="0" indent="0" lvl="0">
              <a:lnSpc>
                <a:spcPts val="3466"/>
              </a:lnSpc>
            </a:pPr>
          </a:p>
        </p:txBody>
      </p:sp>
      <p:sp>
        <p:nvSpPr>
          <p:cNvPr name="Freeform 9" id="9"/>
          <p:cNvSpPr/>
          <p:nvPr/>
        </p:nvSpPr>
        <p:spPr>
          <a:xfrm flipH="false" flipV="false" rot="1986244">
            <a:off x="8268993" y="7459837"/>
            <a:ext cx="2816801" cy="710228"/>
          </a:xfrm>
          <a:custGeom>
            <a:avLst/>
            <a:gdLst/>
            <a:ahLst/>
            <a:cxnLst/>
            <a:rect r="r" b="b" t="t" l="l"/>
            <a:pathLst>
              <a:path h="710228" w="2816801">
                <a:moveTo>
                  <a:pt x="0" y="0"/>
                </a:moveTo>
                <a:lnTo>
                  <a:pt x="2816800" y="0"/>
                </a:lnTo>
                <a:lnTo>
                  <a:pt x="2816800" y="710228"/>
                </a:lnTo>
                <a:lnTo>
                  <a:pt x="0" y="710228"/>
                </a:lnTo>
                <a:lnTo>
                  <a:pt x="0" y="0"/>
                </a:lnTo>
                <a:close/>
              </a:path>
            </a:pathLst>
          </a:custGeom>
          <a:blipFill>
            <a:blip r:embed="rId8"/>
            <a:stretch>
              <a:fillRect l="-47159" t="-2867" r="0" b="0"/>
            </a:stretch>
          </a:blipFill>
        </p:spPr>
      </p:sp>
      <p:sp>
        <p:nvSpPr>
          <p:cNvPr name="TextBox 10" id="10"/>
          <p:cNvSpPr txBox="true"/>
          <p:nvPr/>
        </p:nvSpPr>
        <p:spPr>
          <a:xfrm rot="0">
            <a:off x="1510286" y="5317884"/>
            <a:ext cx="8027736" cy="1705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Para empezar la simulación de frenos electromagnéticos diseñamos espiras por medio de </a:t>
            </a:r>
            <a:r>
              <a:rPr lang="en-US" b="true" sz="3406">
                <a:solidFill>
                  <a:srgbClr val="FFFFFF"/>
                </a:solidFill>
                <a:latin typeface="Canva Sans Bold"/>
                <a:ea typeface="Canva Sans Bold"/>
                <a:cs typeface="Canva Sans Bold"/>
                <a:sym typeface="Canva Sans Bold"/>
              </a:rPr>
              <a:t>coordenadas polares</a:t>
            </a:r>
          </a:p>
        </p:txBody>
      </p:sp>
      <p:sp>
        <p:nvSpPr>
          <p:cNvPr name="Freeform 11" id="11"/>
          <p:cNvSpPr/>
          <p:nvPr/>
        </p:nvSpPr>
        <p:spPr>
          <a:xfrm flipH="false" flipV="false" rot="3538583">
            <a:off x="3966565" y="4724978"/>
            <a:ext cx="1324812" cy="506271"/>
          </a:xfrm>
          <a:custGeom>
            <a:avLst/>
            <a:gdLst/>
            <a:ahLst/>
            <a:cxnLst/>
            <a:rect r="r" b="b" t="t" l="l"/>
            <a:pathLst>
              <a:path h="506271" w="1324812">
                <a:moveTo>
                  <a:pt x="0" y="0"/>
                </a:moveTo>
                <a:lnTo>
                  <a:pt x="1324812" y="0"/>
                </a:lnTo>
                <a:lnTo>
                  <a:pt x="1324812" y="506271"/>
                </a:lnTo>
                <a:lnTo>
                  <a:pt x="0" y="506271"/>
                </a:lnTo>
                <a:lnTo>
                  <a:pt x="0" y="0"/>
                </a:lnTo>
                <a:close/>
              </a:path>
            </a:pathLst>
          </a:custGeom>
          <a:blipFill>
            <a:blip r:embed="rId9"/>
            <a:stretch>
              <a:fillRect l="-116820" t="0" r="0" b="0"/>
            </a:stretch>
          </a:blipFill>
        </p:spPr>
      </p:sp>
      <p:sp>
        <p:nvSpPr>
          <p:cNvPr name="Freeform 12" id="12"/>
          <p:cNvSpPr/>
          <p:nvPr/>
        </p:nvSpPr>
        <p:spPr>
          <a:xfrm flipH="false" flipV="false" rot="0">
            <a:off x="11051131" y="5734370"/>
            <a:ext cx="6476317" cy="4161163"/>
          </a:xfrm>
          <a:custGeom>
            <a:avLst/>
            <a:gdLst/>
            <a:ahLst/>
            <a:cxnLst/>
            <a:rect r="r" b="b" t="t" l="l"/>
            <a:pathLst>
              <a:path h="4161163" w="6476317">
                <a:moveTo>
                  <a:pt x="0" y="0"/>
                </a:moveTo>
                <a:lnTo>
                  <a:pt x="6476317" y="0"/>
                </a:lnTo>
                <a:lnTo>
                  <a:pt x="6476317" y="4161163"/>
                </a:lnTo>
                <a:lnTo>
                  <a:pt x="0" y="4161163"/>
                </a:lnTo>
                <a:lnTo>
                  <a:pt x="0" y="0"/>
                </a:lnTo>
                <a:close/>
              </a:path>
            </a:pathLst>
          </a:custGeom>
          <a:blipFill>
            <a:blip r:embed="rId10"/>
            <a:stretch>
              <a:fillRect l="0" t="0" r="-4434" b="0"/>
            </a:stretch>
          </a:blipFill>
        </p:spPr>
      </p:sp>
      <p:sp>
        <p:nvSpPr>
          <p:cNvPr name="TextBox 13" id="13"/>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Diferencial de línea </a:t>
            </a:r>
          </a:p>
        </p:txBody>
      </p:sp>
      <p:sp>
        <p:nvSpPr>
          <p:cNvPr name="TextBox 14" id="14"/>
          <p:cNvSpPr txBox="true"/>
          <p:nvPr/>
        </p:nvSpPr>
        <p:spPr>
          <a:xfrm rot="0">
            <a:off x="77753" y="9905058"/>
            <a:ext cx="7045917" cy="305944"/>
          </a:xfrm>
          <a:prstGeom prst="rect">
            <a:avLst/>
          </a:prstGeom>
        </p:spPr>
        <p:txBody>
          <a:bodyPr anchor="t" rtlCol="false" tIns="0" lIns="0" bIns="0" rIns="0">
            <a:spAutoFit/>
          </a:bodyPr>
          <a:lstStyle/>
          <a:p>
            <a:pPr algn="l">
              <a:lnSpc>
                <a:spcPts val="1911"/>
              </a:lnSpc>
            </a:pPr>
            <a:r>
              <a:rPr lang="en-US" sz="2100" b="true">
                <a:solidFill>
                  <a:srgbClr val="0A032B"/>
                </a:solidFill>
                <a:latin typeface="Neo Tech Bold"/>
                <a:ea typeface="Neo Tech Bold"/>
                <a:cs typeface="Neo Tech Bold"/>
                <a:sym typeface="Neo Tech Bold"/>
              </a:rPr>
              <a:t>Ana Griselda Ramírez Arámburo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21168" y="1952689"/>
            <a:ext cx="14530136" cy="8334311"/>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25418" t="-20513" r="-20005" b="-10193"/>
              </a:stretch>
            </a:blipFill>
          </p:spPr>
        </p:sp>
      </p:grpSp>
      <p:sp>
        <p:nvSpPr>
          <p:cNvPr name="TextBox 13" id="13"/>
          <p:cNvSpPr txBox="true"/>
          <p:nvPr/>
        </p:nvSpPr>
        <p:spPr>
          <a:xfrm rot="0">
            <a:off x="541158"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4D6BA9"/>
                </a:solidFill>
                <a:latin typeface="Neo Tech Bold"/>
                <a:ea typeface="Neo Tech Bold"/>
                <a:cs typeface="Neo Tech Bold"/>
                <a:sym typeface="Neo Tech Bold"/>
              </a:rPr>
              <a:t>Creación de espiras</a:t>
            </a:r>
          </a:p>
        </p:txBody>
      </p:sp>
      <p:sp>
        <p:nvSpPr>
          <p:cNvPr name="TextBox 14" id="14"/>
          <p:cNvSpPr txBox="true"/>
          <p:nvPr/>
        </p:nvSpPr>
        <p:spPr>
          <a:xfrm rot="0">
            <a:off x="736175"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EDEDED"/>
                </a:solidFill>
                <a:latin typeface="Neo Tech Bold"/>
                <a:ea typeface="Neo Tech Bold"/>
                <a:cs typeface="Neo Tech Bold"/>
                <a:sym typeface="Neo Tech Bold"/>
              </a:rPr>
              <a:t>Creación de espiras</a:t>
            </a:r>
          </a:p>
        </p:txBody>
      </p:sp>
      <p:sp>
        <p:nvSpPr>
          <p:cNvPr name="TextBox 15" id="15"/>
          <p:cNvSpPr txBox="true"/>
          <p:nvPr/>
        </p:nvSpPr>
        <p:spPr>
          <a:xfrm rot="0">
            <a:off x="77753" y="9905058"/>
            <a:ext cx="7045917" cy="305944"/>
          </a:xfrm>
          <a:prstGeom prst="rect">
            <a:avLst/>
          </a:prstGeom>
        </p:spPr>
        <p:txBody>
          <a:bodyPr anchor="t" rtlCol="false" tIns="0" lIns="0" bIns="0" rIns="0">
            <a:spAutoFit/>
          </a:bodyPr>
          <a:lstStyle/>
          <a:p>
            <a:pPr algn="l">
              <a:lnSpc>
                <a:spcPts val="1911"/>
              </a:lnSpc>
            </a:pPr>
            <a:r>
              <a:rPr lang="en-US" sz="2100" b="true">
                <a:solidFill>
                  <a:srgbClr val="0A032B"/>
                </a:solidFill>
                <a:latin typeface="Neo Tech Bold"/>
                <a:ea typeface="Neo Tech Bold"/>
                <a:cs typeface="Neo Tech Bold"/>
                <a:sym typeface="Neo Tech Bold"/>
              </a:rPr>
              <a:t>Ana Griselda Ramírez Arámburo</a:t>
            </a:r>
          </a:p>
        </p:txBody>
      </p:sp>
      <p:sp>
        <p:nvSpPr>
          <p:cNvPr name="TextBox 16" id="16"/>
          <p:cNvSpPr txBox="true"/>
          <p:nvPr/>
        </p:nvSpPr>
        <p:spPr>
          <a:xfrm rot="0">
            <a:off x="736175" y="4474832"/>
            <a:ext cx="5032660" cy="3242400"/>
          </a:xfrm>
          <a:prstGeom prst="rect">
            <a:avLst/>
          </a:prstGeom>
        </p:spPr>
        <p:txBody>
          <a:bodyPr anchor="t" rtlCol="false" tIns="0" lIns="0" bIns="0" rIns="0">
            <a:spAutoFit/>
          </a:bodyPr>
          <a:lstStyle/>
          <a:p>
            <a:pPr algn="ctr">
              <a:lnSpc>
                <a:spcPts val="3211"/>
              </a:lnSpc>
            </a:pPr>
            <a:r>
              <a:rPr lang="en-US" sz="2310" spc="127">
                <a:solidFill>
                  <a:srgbClr val="FFFFFF"/>
                </a:solidFill>
                <a:latin typeface="Canva Sans"/>
                <a:ea typeface="Canva Sans"/>
                <a:cs typeface="Canva Sans"/>
                <a:sym typeface="Canva Sans"/>
              </a:rPr>
              <a:t>nl = 5; % Número de espiras</a:t>
            </a:r>
          </a:p>
          <a:p>
            <a:pPr algn="ctr">
              <a:lnSpc>
                <a:spcPts val="3211"/>
              </a:lnSpc>
            </a:pPr>
            <a:r>
              <a:rPr lang="en-US" sz="2310" spc="127">
                <a:solidFill>
                  <a:srgbClr val="FFFFFF"/>
                </a:solidFill>
                <a:latin typeface="Canva Sans"/>
                <a:ea typeface="Canva Sans"/>
                <a:cs typeface="Canva Sans"/>
                <a:sym typeface="Canva Sans"/>
              </a:rPr>
              <a:t>N = 20; % Puntos por espira</a:t>
            </a:r>
          </a:p>
          <a:p>
            <a:pPr algn="ctr">
              <a:lnSpc>
                <a:spcPts val="3211"/>
              </a:lnSpc>
            </a:pPr>
            <a:r>
              <a:rPr lang="en-US" sz="2310" spc="127">
                <a:solidFill>
                  <a:srgbClr val="FFFFFF"/>
                </a:solidFill>
                <a:latin typeface="Canva Sans"/>
                <a:ea typeface="Canva Sans"/>
                <a:cs typeface="Canva Sans"/>
                <a:sym typeface="Canva Sans"/>
              </a:rPr>
              <a:t>R = 1.5; % Radio de cada espira</a:t>
            </a:r>
          </a:p>
          <a:p>
            <a:pPr algn="ctr">
              <a:lnSpc>
                <a:spcPts val="3211"/>
              </a:lnSpc>
            </a:pPr>
            <a:r>
              <a:rPr lang="en-US" sz="2310" spc="127">
                <a:solidFill>
                  <a:srgbClr val="FFFFFF"/>
                </a:solidFill>
                <a:latin typeface="Canva Sans"/>
                <a:ea typeface="Canva Sans"/>
                <a:cs typeface="Canva Sans"/>
                <a:sym typeface="Canva Sans"/>
              </a:rPr>
              <a:t>sz = 1; % Separación entre espiras (paso en Z)</a:t>
            </a:r>
          </a:p>
          <a:p>
            <a:pPr algn="ctr">
              <a:lnSpc>
                <a:spcPts val="3211"/>
              </a:lnSpc>
            </a:pPr>
          </a:p>
          <a:p>
            <a:pPr algn="ctr">
              <a:lnSpc>
                <a:spcPts val="3211"/>
              </a:lnSpc>
            </a:pPr>
          </a:p>
          <a:p>
            <a:pPr algn="ctr">
              <a:lnSpc>
                <a:spcPts val="3211"/>
              </a:lnSpc>
            </a:pPr>
          </a:p>
        </p:txBody>
      </p:sp>
      <p:sp>
        <p:nvSpPr>
          <p:cNvPr name="TextBox 17" id="17"/>
          <p:cNvSpPr txBox="true"/>
          <p:nvPr/>
        </p:nvSpPr>
        <p:spPr>
          <a:xfrm rot="0">
            <a:off x="736175" y="2999565"/>
            <a:ext cx="5032660" cy="1022728"/>
          </a:xfrm>
          <a:prstGeom prst="rect">
            <a:avLst/>
          </a:prstGeom>
        </p:spPr>
        <p:txBody>
          <a:bodyPr anchor="t" rtlCol="false" tIns="0" lIns="0" bIns="0" rIns="0">
            <a:spAutoFit/>
          </a:bodyPr>
          <a:lstStyle/>
          <a:p>
            <a:pPr algn="ctr">
              <a:lnSpc>
                <a:spcPts val="4184"/>
              </a:lnSpc>
            </a:pPr>
            <a:r>
              <a:rPr lang="en-US" b="true" sz="3010" spc="165">
                <a:solidFill>
                  <a:srgbClr val="FFFFFF"/>
                </a:solidFill>
                <a:latin typeface="Canva Sans Bold"/>
                <a:ea typeface="Canva Sans Bold"/>
                <a:cs typeface="Canva Sans Bold"/>
                <a:sym typeface="Canva Sans Bold"/>
              </a:rPr>
              <a:t>Elementos clave para la simulación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sp>
        <p:nvSpPr>
          <p:cNvPr name="Freeform 7" id="7"/>
          <p:cNvSpPr/>
          <p:nvPr/>
        </p:nvSpPr>
        <p:spPr>
          <a:xfrm flipH="false" flipV="false" rot="0">
            <a:off x="77753" y="1952689"/>
            <a:ext cx="14876976" cy="4291898"/>
          </a:xfrm>
          <a:custGeom>
            <a:avLst/>
            <a:gdLst/>
            <a:ahLst/>
            <a:cxnLst/>
            <a:rect r="r" b="b" t="t" l="l"/>
            <a:pathLst>
              <a:path h="4291898" w="14876976">
                <a:moveTo>
                  <a:pt x="0" y="0"/>
                </a:moveTo>
                <a:lnTo>
                  <a:pt x="14876976" y="0"/>
                </a:lnTo>
                <a:lnTo>
                  <a:pt x="14876976" y="4291898"/>
                </a:lnTo>
                <a:lnTo>
                  <a:pt x="0" y="4291898"/>
                </a:lnTo>
                <a:lnTo>
                  <a:pt x="0" y="0"/>
                </a:lnTo>
                <a:close/>
              </a:path>
            </a:pathLst>
          </a:custGeom>
          <a:blipFill>
            <a:blip r:embed="rId4"/>
            <a:stretch>
              <a:fillRect l="0" t="0" r="0" b="-11008"/>
            </a:stretch>
          </a:blipFill>
        </p:spPr>
      </p:sp>
      <p:grpSp>
        <p:nvGrpSpPr>
          <p:cNvPr name="Group 8" id="8"/>
          <p:cNvGrpSpPr>
            <a:grpSpLocks noChangeAspect="true"/>
          </p:cNvGrpSpPr>
          <p:nvPr/>
        </p:nvGrpSpPr>
        <p:grpSpPr>
          <a:xfrm rot="0">
            <a:off x="9320761" y="5276850"/>
            <a:ext cx="8967239" cy="5143500"/>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469" r="-582" b="-17067"/>
              </a:stretch>
            </a:blipFill>
          </p:spPr>
        </p:sp>
      </p:grpSp>
      <p:sp>
        <p:nvSpPr>
          <p:cNvPr name="TextBox 14" id="14"/>
          <p:cNvSpPr txBox="true"/>
          <p:nvPr/>
        </p:nvSpPr>
        <p:spPr>
          <a:xfrm rot="0">
            <a:off x="541158"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4D6BA9"/>
                </a:solidFill>
                <a:latin typeface="Neo Tech Bold"/>
                <a:ea typeface="Neo Tech Bold"/>
                <a:cs typeface="Neo Tech Bold"/>
                <a:sym typeface="Neo Tech Bold"/>
              </a:rPr>
              <a:t>Graficar de espiras</a:t>
            </a:r>
          </a:p>
        </p:txBody>
      </p:sp>
      <p:sp>
        <p:nvSpPr>
          <p:cNvPr name="TextBox 15" id="15"/>
          <p:cNvSpPr txBox="true"/>
          <p:nvPr/>
        </p:nvSpPr>
        <p:spPr>
          <a:xfrm rot="0">
            <a:off x="736175"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EDEDED"/>
                </a:solidFill>
                <a:latin typeface="Neo Tech Bold"/>
                <a:ea typeface="Neo Tech Bold"/>
                <a:cs typeface="Neo Tech Bold"/>
                <a:sym typeface="Neo Tech Bold"/>
              </a:rPr>
              <a:t>Graficar de espiras</a:t>
            </a:r>
          </a:p>
        </p:txBody>
      </p:sp>
      <p:sp>
        <p:nvSpPr>
          <p:cNvPr name="TextBox 16" id="16"/>
          <p:cNvSpPr txBox="true"/>
          <p:nvPr/>
        </p:nvSpPr>
        <p:spPr>
          <a:xfrm rot="0">
            <a:off x="77753" y="9905058"/>
            <a:ext cx="7045917" cy="305944"/>
          </a:xfrm>
          <a:prstGeom prst="rect">
            <a:avLst/>
          </a:prstGeom>
        </p:spPr>
        <p:txBody>
          <a:bodyPr anchor="t" rtlCol="false" tIns="0" lIns="0" bIns="0" rIns="0">
            <a:spAutoFit/>
          </a:bodyPr>
          <a:lstStyle/>
          <a:p>
            <a:pPr algn="l">
              <a:lnSpc>
                <a:spcPts val="1911"/>
              </a:lnSpc>
            </a:pPr>
            <a:r>
              <a:rPr lang="en-US" sz="2100" b="true">
                <a:solidFill>
                  <a:srgbClr val="0A032B"/>
                </a:solidFill>
                <a:latin typeface="Neo Tech Bold"/>
                <a:ea typeface="Neo Tech Bold"/>
                <a:cs typeface="Neo Tech Bold"/>
                <a:sym typeface="Neo Tech Bold"/>
              </a:rPr>
              <a:t>Ana Griselda Ramírez Arámburo</a:t>
            </a:r>
          </a:p>
        </p:txBody>
      </p:sp>
      <p:sp>
        <p:nvSpPr>
          <p:cNvPr name="TextBox 17" id="17"/>
          <p:cNvSpPr txBox="true"/>
          <p:nvPr/>
        </p:nvSpPr>
        <p:spPr>
          <a:xfrm rot="0">
            <a:off x="77753" y="6732399"/>
            <a:ext cx="10025164" cy="2070478"/>
          </a:xfrm>
          <a:prstGeom prst="rect">
            <a:avLst/>
          </a:prstGeom>
        </p:spPr>
        <p:txBody>
          <a:bodyPr anchor="t" rtlCol="false" tIns="0" lIns="0" bIns="0" rIns="0">
            <a:spAutoFit/>
          </a:bodyPr>
          <a:lstStyle/>
          <a:p>
            <a:pPr algn="ctr">
              <a:lnSpc>
                <a:spcPts val="4184"/>
              </a:lnSpc>
            </a:pPr>
            <a:r>
              <a:rPr lang="en-US" b="true" sz="3010" spc="165">
                <a:solidFill>
                  <a:srgbClr val="FFFFFF"/>
                </a:solidFill>
                <a:latin typeface="Canva Sans Bold"/>
                <a:ea typeface="Canva Sans Bold"/>
                <a:cs typeface="Canva Sans Bold"/>
                <a:sym typeface="Canva Sans Bold"/>
              </a:rPr>
              <a:t>Utilizamos quiver3 para dibujar flechas 3D para visualizar la direccion de la corriente en cada punto de cada espiras.</a:t>
            </a:r>
          </a:p>
          <a:p>
            <a:pPr algn="ctr">
              <a:lnSpc>
                <a:spcPts val="4184"/>
              </a:lnSpc>
            </a:pPr>
          </a:p>
        </p:txBody>
      </p:sp>
      <p:sp>
        <p:nvSpPr>
          <p:cNvPr name="TextBox 18" id="18"/>
          <p:cNvSpPr txBox="true"/>
          <p:nvPr/>
        </p:nvSpPr>
        <p:spPr>
          <a:xfrm rot="0">
            <a:off x="10347490" y="-75660"/>
            <a:ext cx="256210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ns Bold"/>
                <a:ea typeface="Open Sans Bold"/>
                <a:cs typeface="Open Sans Bold"/>
                <a:sym typeface="Open Sans Bold"/>
              </a:rPr>
              <a:t>ANA</a:t>
            </a:r>
          </a:p>
        </p:txBody>
      </p:sp>
      <p:sp>
        <p:nvSpPr>
          <p:cNvPr name="TextBox 19" id="19"/>
          <p:cNvSpPr txBox="true"/>
          <p:nvPr/>
        </p:nvSpPr>
        <p:spPr>
          <a:xfrm rot="0">
            <a:off x="10911479" y="3705132"/>
            <a:ext cx="6347821" cy="1751813"/>
          </a:xfrm>
          <a:prstGeom prst="rect">
            <a:avLst/>
          </a:prstGeom>
        </p:spPr>
        <p:txBody>
          <a:bodyPr anchor="t" rtlCol="false" tIns="0" lIns="0" bIns="0" rIns="0">
            <a:spAutoFit/>
          </a:bodyPr>
          <a:lstStyle/>
          <a:p>
            <a:pPr algn="ctr">
              <a:lnSpc>
                <a:spcPts val="2788"/>
              </a:lnSpc>
            </a:pPr>
            <a:r>
              <a:rPr lang="en-US" b="true" sz="2006" spc="110">
                <a:solidFill>
                  <a:srgbClr val="0A032B"/>
                </a:solidFill>
                <a:latin typeface="Canva Sans Bold"/>
                <a:ea typeface="Canva Sans Bold"/>
                <a:cs typeface="Canva Sans Bold"/>
                <a:sym typeface="Canva Sans Bold"/>
              </a:rPr>
              <a:t>Las (px, py, pz) son las posiciones en 3D de cada punto en las espiras.</a:t>
            </a:r>
          </a:p>
          <a:p>
            <a:pPr algn="ctr">
              <a:lnSpc>
                <a:spcPts val="2788"/>
              </a:lnSpc>
            </a:pPr>
            <a:r>
              <a:rPr lang="en-US" b="true" sz="2006" spc="110">
                <a:solidFill>
                  <a:srgbClr val="0A032B"/>
                </a:solidFill>
                <a:latin typeface="Canva Sans Bold"/>
                <a:ea typeface="Canva Sans Bold"/>
                <a:cs typeface="Canva Sans Bold"/>
                <a:sym typeface="Canva Sans Bold"/>
              </a:rPr>
              <a:t>Las (dx, dy, dz) son los vectores tangentes a las espiras.</a:t>
            </a:r>
          </a:p>
          <a:p>
            <a:pPr algn="ctr">
              <a:lnSpc>
                <a:spcPts val="2788"/>
              </a:lnSpc>
            </a:pPr>
          </a:p>
        </p:txBody>
      </p:sp>
      <p:sp>
        <p:nvSpPr>
          <p:cNvPr name="Freeform 20" id="20"/>
          <p:cNvSpPr/>
          <p:nvPr/>
        </p:nvSpPr>
        <p:spPr>
          <a:xfrm flipH="false" flipV="false" rot="2764616">
            <a:off x="13303279" y="3270146"/>
            <a:ext cx="1002202" cy="584221"/>
          </a:xfrm>
          <a:custGeom>
            <a:avLst/>
            <a:gdLst/>
            <a:ahLst/>
            <a:cxnLst/>
            <a:rect r="r" b="b" t="t" l="l"/>
            <a:pathLst>
              <a:path h="584221" w="1002202">
                <a:moveTo>
                  <a:pt x="0" y="0"/>
                </a:moveTo>
                <a:lnTo>
                  <a:pt x="1002203" y="0"/>
                </a:lnTo>
                <a:lnTo>
                  <a:pt x="1002203" y="584221"/>
                </a:lnTo>
                <a:lnTo>
                  <a:pt x="0" y="584221"/>
                </a:lnTo>
                <a:lnTo>
                  <a:pt x="0" y="0"/>
                </a:lnTo>
                <a:close/>
              </a:path>
            </a:pathLst>
          </a:custGeom>
          <a:blipFill>
            <a:blip r:embed="rId6"/>
            <a:stretch>
              <a:fillRect l="-230744"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9538022" y="4759770"/>
            <a:ext cx="7732827" cy="2990999"/>
          </a:xfrm>
          <a:custGeom>
            <a:avLst/>
            <a:gdLst/>
            <a:ahLst/>
            <a:cxnLst/>
            <a:rect r="r" b="b" t="t" l="l"/>
            <a:pathLst>
              <a:path h="2990999" w="7732827">
                <a:moveTo>
                  <a:pt x="0" y="0"/>
                </a:moveTo>
                <a:lnTo>
                  <a:pt x="7732827" y="0"/>
                </a:lnTo>
                <a:lnTo>
                  <a:pt x="7732827" y="2991000"/>
                </a:lnTo>
                <a:lnTo>
                  <a:pt x="0" y="2991000"/>
                </a:lnTo>
                <a:lnTo>
                  <a:pt x="0" y="0"/>
                </a:lnTo>
                <a:close/>
              </a:path>
            </a:pathLst>
          </a:custGeom>
          <a:blipFill>
            <a:blip r:embed="rId8"/>
            <a:stretch>
              <a:fillRect l="0" t="0" r="0" b="0"/>
            </a:stretch>
          </a:blipFill>
        </p:spPr>
      </p:sp>
      <p:sp>
        <p:nvSpPr>
          <p:cNvPr name="TextBox 9" id="9"/>
          <p:cNvSpPr txBox="true"/>
          <p:nvPr/>
        </p:nvSpPr>
        <p:spPr>
          <a:xfrm rot="0">
            <a:off x="370372" y="3668600"/>
            <a:ext cx="7737131" cy="1747664"/>
          </a:xfrm>
          <a:prstGeom prst="rect">
            <a:avLst/>
          </a:prstGeom>
        </p:spPr>
        <p:txBody>
          <a:bodyPr anchor="t" rtlCol="false" tIns="0" lIns="0" bIns="0" rIns="0">
            <a:spAutoFit/>
          </a:bodyPr>
          <a:lstStyle/>
          <a:p>
            <a:pPr algn="ctr" marL="0" indent="0" lvl="0">
              <a:lnSpc>
                <a:spcPts val="3466"/>
              </a:lnSpc>
            </a:pPr>
            <a:r>
              <a:rPr lang="en-US" sz="2606">
                <a:solidFill>
                  <a:srgbClr val="0A032B"/>
                </a:solidFill>
                <a:latin typeface="Canva Sans"/>
                <a:ea typeface="Canva Sans"/>
                <a:cs typeface="Canva Sans"/>
                <a:sym typeface="Canva Sans"/>
              </a:rPr>
              <a:t>Es la idea que usamos como herramienta para describir cómo se distribuye una </a:t>
            </a:r>
            <a:r>
              <a:rPr lang="en-US" sz="2606" u="sng">
                <a:solidFill>
                  <a:srgbClr val="0A032B"/>
                </a:solidFill>
                <a:latin typeface="Canva Sans"/>
                <a:ea typeface="Canva Sans"/>
                <a:cs typeface="Canva Sans"/>
                <a:sym typeface="Canva Sans"/>
                <a:hlinkClick r:id="rId9" tooltip="https://es.khanacademy.org/science/physics/magnetic-forces-and-magnetic-fields/magnets-magnetic/a/what-is-magnetic-force"/>
              </a:rPr>
              <a:t>fuerza magnética</a:t>
            </a:r>
            <a:r>
              <a:rPr lang="en-US" sz="2606">
                <a:solidFill>
                  <a:srgbClr val="0A032B"/>
                </a:solidFill>
                <a:latin typeface="Canva Sans"/>
                <a:ea typeface="Canva Sans"/>
                <a:cs typeface="Canva Sans"/>
                <a:sym typeface="Canva Sans"/>
              </a:rPr>
              <a:t> en el espacio alrededor y dentro de algo magnético. </a:t>
            </a:r>
          </a:p>
        </p:txBody>
      </p:sp>
      <p:sp>
        <p:nvSpPr>
          <p:cNvPr name="TextBox 10" id="10"/>
          <p:cNvSpPr txBox="true"/>
          <p:nvPr/>
        </p:nvSpPr>
        <p:spPr>
          <a:xfrm rot="0">
            <a:off x="370372" y="6207645"/>
            <a:ext cx="8027736" cy="2848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Para empezar calcularlo debemos aproximar su valor en cada punto del espacio sumando el valor del campo magnético debido a cada punto de la espira.</a:t>
            </a:r>
          </a:p>
        </p:txBody>
      </p:sp>
      <p:sp>
        <p:nvSpPr>
          <p:cNvPr name="TextBox 11" id="11"/>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Campo magnético</a:t>
            </a:r>
          </a:p>
        </p:txBody>
      </p:sp>
      <p:sp>
        <p:nvSpPr>
          <p:cNvPr name="TextBox 12" id="12"/>
          <p:cNvSpPr txBox="true"/>
          <p:nvPr/>
        </p:nvSpPr>
        <p:spPr>
          <a:xfrm rot="0">
            <a:off x="2008346" y="1916019"/>
            <a:ext cx="267914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ns Bold"/>
                <a:ea typeface="Open Sans Bold"/>
                <a:cs typeface="Open Sans Bold"/>
                <a:sym typeface="Open Sans Bold"/>
              </a:rPr>
              <a:t>MAR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DAGpbnxnZlM</dc:identifier>
  <dcterms:modified xsi:type="dcterms:W3CDTF">2011-08-01T06:04:30Z</dcterms:modified>
  <cp:revision>1</cp:revision>
  <dc:title>FRENOS MAGNÉTICOS</dc:title>
</cp:coreProperties>
</file>